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6" r:id="rId13"/>
    <p:sldId id="268" r:id="rId14"/>
    <p:sldId id="267"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12" autoAdjust="0"/>
    <p:restoredTop sz="94660"/>
  </p:normalViewPr>
  <p:slideViewPr>
    <p:cSldViewPr snapToGrid="0">
      <p:cViewPr varScale="1">
        <p:scale>
          <a:sx n="74" d="100"/>
          <a:sy n="74" d="100"/>
        </p:scale>
        <p:origin x="3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4036" y="1243239"/>
            <a:ext cx="7766936" cy="3090929"/>
          </a:xfrm>
        </p:spPr>
        <p:txBody>
          <a:bodyPr/>
          <a:lstStyle/>
          <a:p>
            <a:pPr algn="ctr"/>
            <a:r>
              <a:rPr lang="en-US" sz="8000" dirty="0" smtClean="0">
                <a:latin typeface="Algerian" panose="04020705040A02060702" pitchFamily="82" charset="0"/>
              </a:rPr>
              <a:t>Landmasses</a:t>
            </a:r>
            <a:r>
              <a:rPr lang="en-US" sz="8000" dirty="0" smtClean="0"/>
              <a:t> </a:t>
            </a:r>
            <a:r>
              <a:rPr lang="en-US" sz="4400" dirty="0" smtClean="0">
                <a:solidFill>
                  <a:srgbClr val="FF0000"/>
                </a:solidFill>
                <a:latin typeface="Lucida Handwriting" panose="03010101010101010101" pitchFamily="66" charset="0"/>
              </a:rPr>
              <a:t>and</a:t>
            </a:r>
            <a:r>
              <a:rPr lang="en-US" sz="4400" dirty="0" smtClean="0"/>
              <a:t> </a:t>
            </a:r>
            <a:r>
              <a:rPr lang="en-US" sz="8000" dirty="0" smtClean="0"/>
              <a:t/>
            </a:r>
            <a:br>
              <a:rPr lang="en-US" sz="8000" dirty="0" smtClean="0"/>
            </a:br>
            <a:r>
              <a:rPr lang="en-US" sz="6600" dirty="0" smtClean="0">
                <a:solidFill>
                  <a:srgbClr val="0070C0"/>
                </a:solidFill>
                <a:latin typeface="Algerian" panose="04020705040A02060702" pitchFamily="82" charset="0"/>
              </a:rPr>
              <a:t>Bodies of Water</a:t>
            </a:r>
            <a:endParaRPr lang="en-US" sz="8000" dirty="0">
              <a:solidFill>
                <a:srgbClr val="0070C0"/>
              </a:solidFill>
              <a:latin typeface="Algerian" panose="04020705040A02060702" pitchFamily="82"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2645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latin typeface="Century" panose="02040604050505020304" pitchFamily="18" charset="0"/>
              </a:rPr>
              <a:t>Rubrics</a:t>
            </a:r>
            <a:endParaRPr lang="en-US" sz="6000" dirty="0">
              <a:latin typeface="Century" panose="02040604050505020304" pitchFamily="18" charset="0"/>
            </a:endParaRPr>
          </a:p>
        </p:txBody>
      </p:sp>
      <p:sp>
        <p:nvSpPr>
          <p:cNvPr id="3" name="Content Placeholder 2"/>
          <p:cNvSpPr>
            <a:spLocks noGrp="1"/>
          </p:cNvSpPr>
          <p:nvPr>
            <p:ph idx="1"/>
          </p:nvPr>
        </p:nvSpPr>
        <p:spPr>
          <a:xfrm>
            <a:off x="1990979" y="2086377"/>
            <a:ext cx="8596668" cy="4430331"/>
          </a:xfrm>
        </p:spPr>
        <p:txBody>
          <a:bodyPr>
            <a:normAutofit/>
          </a:bodyPr>
          <a:lstStyle/>
          <a:p>
            <a:pPr marL="0" indent="0">
              <a:buNone/>
            </a:pPr>
            <a:r>
              <a:rPr lang="en-US" sz="4000" dirty="0" smtClean="0">
                <a:solidFill>
                  <a:schemeClr val="tx1">
                    <a:lumMod val="95000"/>
                    <a:lumOff val="5000"/>
                  </a:schemeClr>
                </a:solidFill>
                <a:latin typeface="Century" panose="02040604050505020304" pitchFamily="18" charset="0"/>
              </a:rPr>
              <a:t>	</a:t>
            </a:r>
            <a:r>
              <a:rPr lang="en-US" sz="4000" dirty="0">
                <a:solidFill>
                  <a:srgbClr val="0070C0"/>
                </a:solidFill>
                <a:latin typeface="Century" panose="02040604050505020304" pitchFamily="18" charset="0"/>
              </a:rPr>
              <a:t>Speed</a:t>
            </a:r>
            <a:r>
              <a:rPr lang="en-US" sz="4000" dirty="0">
                <a:solidFill>
                  <a:schemeClr val="tx1">
                    <a:lumMod val="95000"/>
                    <a:lumOff val="5000"/>
                  </a:schemeClr>
                </a:solidFill>
                <a:latin typeface="Century" panose="02040604050505020304" pitchFamily="18" charset="0"/>
              </a:rPr>
              <a:t>						</a:t>
            </a:r>
            <a:r>
              <a:rPr lang="en-US" sz="4000" dirty="0" smtClean="0">
                <a:solidFill>
                  <a:schemeClr val="tx1">
                    <a:lumMod val="95000"/>
                    <a:lumOff val="5000"/>
                  </a:schemeClr>
                </a:solidFill>
                <a:latin typeface="Century" panose="02040604050505020304" pitchFamily="18" charset="0"/>
              </a:rPr>
              <a:t>10</a:t>
            </a:r>
            <a:r>
              <a:rPr lang="en-US" sz="4000" dirty="0">
                <a:solidFill>
                  <a:schemeClr val="tx1">
                    <a:lumMod val="95000"/>
                    <a:lumOff val="5000"/>
                  </a:schemeClr>
                </a:solidFill>
                <a:latin typeface="Century" panose="02040604050505020304" pitchFamily="18" charset="0"/>
              </a:rPr>
              <a:t>%</a:t>
            </a:r>
          </a:p>
          <a:p>
            <a:pPr marL="0" indent="0">
              <a:buNone/>
            </a:pPr>
            <a:r>
              <a:rPr lang="en-US" sz="4000" dirty="0">
                <a:solidFill>
                  <a:srgbClr val="0070C0"/>
                </a:solidFill>
                <a:latin typeface="Century" panose="02040604050505020304" pitchFamily="18" charset="0"/>
              </a:rPr>
              <a:t>Teamwork</a:t>
            </a:r>
            <a:r>
              <a:rPr lang="en-US" sz="4000" dirty="0">
                <a:solidFill>
                  <a:schemeClr val="tx1">
                    <a:lumMod val="95000"/>
                    <a:lumOff val="5000"/>
                  </a:schemeClr>
                </a:solidFill>
                <a:latin typeface="Century" panose="02040604050505020304" pitchFamily="18" charset="0"/>
              </a:rPr>
              <a:t>				</a:t>
            </a:r>
            <a:r>
              <a:rPr lang="en-US" sz="4000" dirty="0" smtClean="0">
                <a:solidFill>
                  <a:schemeClr val="tx1">
                    <a:lumMod val="95000"/>
                    <a:lumOff val="5000"/>
                  </a:schemeClr>
                </a:solidFill>
                <a:latin typeface="Century" panose="02040604050505020304" pitchFamily="18" charset="0"/>
              </a:rPr>
              <a:t>  	10</a:t>
            </a:r>
            <a:r>
              <a:rPr lang="en-US" sz="4000" dirty="0">
                <a:solidFill>
                  <a:schemeClr val="tx1">
                    <a:lumMod val="95000"/>
                    <a:lumOff val="5000"/>
                  </a:schemeClr>
                </a:solidFill>
                <a:latin typeface="Century" panose="02040604050505020304" pitchFamily="18" charset="0"/>
              </a:rPr>
              <a:t>%</a:t>
            </a:r>
          </a:p>
          <a:p>
            <a:pPr marL="0" indent="0">
              <a:buNone/>
            </a:pPr>
            <a:r>
              <a:rPr lang="en-US" sz="4000" dirty="0">
                <a:solidFill>
                  <a:srgbClr val="0070C0"/>
                </a:solidFill>
                <a:latin typeface="Century" panose="02040604050505020304" pitchFamily="18" charset="0"/>
              </a:rPr>
              <a:t>Presentation</a:t>
            </a:r>
            <a:r>
              <a:rPr lang="en-US" sz="4000" dirty="0">
                <a:solidFill>
                  <a:schemeClr val="tx1">
                    <a:lumMod val="95000"/>
                    <a:lumOff val="5000"/>
                  </a:schemeClr>
                </a:solidFill>
                <a:latin typeface="Century" panose="02040604050505020304" pitchFamily="18" charset="0"/>
              </a:rPr>
              <a:t>			</a:t>
            </a:r>
            <a:r>
              <a:rPr lang="en-US" sz="4000" dirty="0" smtClean="0">
                <a:solidFill>
                  <a:schemeClr val="tx1">
                    <a:lumMod val="95000"/>
                    <a:lumOff val="5000"/>
                  </a:schemeClr>
                </a:solidFill>
                <a:latin typeface="Century" panose="02040604050505020304" pitchFamily="18" charset="0"/>
              </a:rPr>
              <a:t>	30</a:t>
            </a:r>
            <a:r>
              <a:rPr lang="en-US" sz="4000" dirty="0">
                <a:solidFill>
                  <a:schemeClr val="tx1">
                    <a:lumMod val="95000"/>
                    <a:lumOff val="5000"/>
                  </a:schemeClr>
                </a:solidFill>
                <a:latin typeface="Century" panose="02040604050505020304" pitchFamily="18" charset="0"/>
              </a:rPr>
              <a:t>%</a:t>
            </a:r>
          </a:p>
          <a:p>
            <a:pPr marL="0" indent="0">
              <a:buNone/>
            </a:pPr>
            <a:r>
              <a:rPr lang="en-US" sz="4000" dirty="0">
                <a:solidFill>
                  <a:srgbClr val="0070C0"/>
                </a:solidFill>
                <a:latin typeface="Century" panose="02040604050505020304" pitchFamily="18" charset="0"/>
              </a:rPr>
              <a:t>Correctness </a:t>
            </a:r>
            <a:r>
              <a:rPr lang="en-US" sz="4000" dirty="0" smtClean="0">
                <a:solidFill>
                  <a:srgbClr val="0070C0"/>
                </a:solidFill>
                <a:latin typeface="Century" panose="02040604050505020304" pitchFamily="18" charset="0"/>
              </a:rPr>
              <a:t>of</a:t>
            </a:r>
            <a:r>
              <a:rPr lang="en-US" sz="4000" dirty="0">
                <a:solidFill>
                  <a:srgbClr val="0070C0"/>
                </a:solidFill>
                <a:latin typeface="Century" panose="02040604050505020304" pitchFamily="18" charset="0"/>
              </a:rPr>
              <a:t>	</a:t>
            </a:r>
            <a:r>
              <a:rPr lang="en-US" sz="4000" dirty="0">
                <a:solidFill>
                  <a:schemeClr val="tx1">
                    <a:lumMod val="95000"/>
                    <a:lumOff val="5000"/>
                  </a:schemeClr>
                </a:solidFill>
                <a:latin typeface="Century" panose="02040604050505020304" pitchFamily="18" charset="0"/>
              </a:rPr>
              <a:t>	</a:t>
            </a:r>
            <a:r>
              <a:rPr lang="en-US" sz="4000" dirty="0" smtClean="0">
                <a:solidFill>
                  <a:schemeClr val="tx1">
                    <a:lumMod val="95000"/>
                    <a:lumOff val="5000"/>
                  </a:schemeClr>
                </a:solidFill>
                <a:latin typeface="Century" panose="02040604050505020304" pitchFamily="18" charset="0"/>
              </a:rPr>
              <a:t>	50</a:t>
            </a:r>
            <a:r>
              <a:rPr lang="en-US" sz="4000" dirty="0">
                <a:solidFill>
                  <a:schemeClr val="tx1">
                    <a:lumMod val="95000"/>
                    <a:lumOff val="5000"/>
                  </a:schemeClr>
                </a:solidFill>
                <a:latin typeface="Century" panose="02040604050505020304" pitchFamily="18" charset="0"/>
              </a:rPr>
              <a:t>%</a:t>
            </a:r>
          </a:p>
          <a:p>
            <a:pPr marL="0" indent="0">
              <a:buNone/>
            </a:pPr>
            <a:r>
              <a:rPr lang="en-US" sz="4000" dirty="0">
                <a:solidFill>
                  <a:schemeClr val="tx1">
                    <a:lumMod val="95000"/>
                    <a:lumOff val="5000"/>
                  </a:schemeClr>
                </a:solidFill>
                <a:latin typeface="Century" panose="02040604050505020304" pitchFamily="18" charset="0"/>
              </a:rPr>
              <a:t>	</a:t>
            </a:r>
            <a:r>
              <a:rPr lang="en-US" sz="4000" dirty="0">
                <a:solidFill>
                  <a:srgbClr val="0070C0"/>
                </a:solidFill>
                <a:latin typeface="Century" panose="02040604050505020304" pitchFamily="18" charset="0"/>
              </a:rPr>
              <a:t>Entry</a:t>
            </a:r>
            <a:r>
              <a:rPr lang="en-US" sz="4000" dirty="0">
                <a:solidFill>
                  <a:schemeClr val="tx1">
                    <a:lumMod val="95000"/>
                    <a:lumOff val="5000"/>
                  </a:schemeClr>
                </a:solidFill>
                <a:latin typeface="Century" panose="02040604050505020304" pitchFamily="18" charset="0"/>
              </a:rPr>
              <a:t>		</a:t>
            </a:r>
            <a:r>
              <a:rPr lang="en-US" sz="4000" dirty="0" smtClean="0">
                <a:solidFill>
                  <a:schemeClr val="tx1">
                    <a:lumMod val="95000"/>
                    <a:lumOff val="5000"/>
                  </a:schemeClr>
                </a:solidFill>
                <a:latin typeface="Century" panose="02040604050505020304" pitchFamily="18" charset="0"/>
              </a:rPr>
              <a:t>			________</a:t>
            </a:r>
          </a:p>
          <a:p>
            <a:pPr marL="0" indent="0">
              <a:buNone/>
            </a:pPr>
            <a:r>
              <a:rPr lang="en-US" sz="4000" dirty="0">
                <a:solidFill>
                  <a:schemeClr val="tx1">
                    <a:lumMod val="95000"/>
                    <a:lumOff val="5000"/>
                  </a:schemeClr>
                </a:solidFill>
                <a:latin typeface="Century" panose="02040604050505020304" pitchFamily="18" charset="0"/>
              </a:rPr>
              <a:t>	</a:t>
            </a:r>
            <a:r>
              <a:rPr lang="en-US" sz="4000" dirty="0" smtClean="0">
                <a:solidFill>
                  <a:schemeClr val="tx1">
                    <a:lumMod val="95000"/>
                    <a:lumOff val="5000"/>
                  </a:schemeClr>
                </a:solidFill>
                <a:latin typeface="Century" panose="02040604050505020304" pitchFamily="18" charset="0"/>
              </a:rPr>
              <a:t>								 100%</a:t>
            </a:r>
          </a:p>
          <a:p>
            <a:pPr marL="0" indent="0">
              <a:buNone/>
            </a:pPr>
            <a:endParaRPr lang="en-US" dirty="0">
              <a:latin typeface="Century" panose="02040604050505020304" pitchFamily="18" charset="0"/>
            </a:endParaRPr>
          </a:p>
        </p:txBody>
      </p:sp>
    </p:spTree>
    <p:extLst>
      <p:ext uri="{BB962C8B-B14F-4D97-AF65-F5344CB8AC3E}">
        <p14:creationId xmlns:p14="http://schemas.microsoft.com/office/powerpoint/2010/main" val="735826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par>
                                <p:cTn id="36" presetID="55" presetClass="entr" presetSubtype="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epEd Science 7 Learner's Module (Part 2)"/>
          <p:cNvPicPr>
            <a:picLocks noGrp="1"/>
          </p:cNvPicPr>
          <p:nvPr>
            <p:ph idx="1"/>
          </p:nvPr>
        </p:nvPicPr>
        <p:blipFill>
          <a:blip r:embed="rId2"/>
          <a:srcRect l="15565" t="24372" r="11753" b="22846"/>
          <a:stretch>
            <a:fillRect/>
          </a:stretch>
        </p:blipFill>
        <p:spPr bwMode="auto">
          <a:xfrm>
            <a:off x="787525" y="609600"/>
            <a:ext cx="8930305" cy="5945745"/>
          </a:xfrm>
          <a:prstGeom prst="rect">
            <a:avLst/>
          </a:prstGeom>
          <a:noFill/>
          <a:ln w="9525">
            <a:noFill/>
            <a:miter lim="800000"/>
            <a:headEnd/>
            <a:tailEnd/>
          </a:ln>
        </p:spPr>
      </p:pic>
      <p:sp>
        <p:nvSpPr>
          <p:cNvPr id="5" name="TextBox 4"/>
          <p:cNvSpPr txBox="1"/>
          <p:nvPr/>
        </p:nvSpPr>
        <p:spPr>
          <a:xfrm>
            <a:off x="3812146" y="2073499"/>
            <a:ext cx="184731" cy="369332"/>
          </a:xfrm>
          <a:prstGeom prst="rect">
            <a:avLst/>
          </a:prstGeom>
          <a:noFill/>
        </p:spPr>
        <p:txBody>
          <a:bodyPr wrap="none" rtlCol="0">
            <a:spAutoFit/>
          </a:bodyPr>
          <a:lstStyle/>
          <a:p>
            <a:endParaRPr lang="en-US"/>
          </a:p>
        </p:txBody>
      </p:sp>
      <p:sp>
        <p:nvSpPr>
          <p:cNvPr id="3" name="TextBox 2"/>
          <p:cNvSpPr txBox="1"/>
          <p:nvPr/>
        </p:nvSpPr>
        <p:spPr>
          <a:xfrm>
            <a:off x="3644721" y="1930400"/>
            <a:ext cx="2198038" cy="369332"/>
          </a:xfrm>
          <a:prstGeom prst="rect">
            <a:avLst/>
          </a:prstGeom>
          <a:noFill/>
        </p:spPr>
        <p:txBody>
          <a:bodyPr wrap="none" rtlCol="0">
            <a:spAutoFit/>
          </a:bodyPr>
          <a:lstStyle/>
          <a:p>
            <a:r>
              <a:rPr lang="en-US" dirty="0" smtClean="0">
                <a:latin typeface="Arial Black" panose="020B0A04020102020204" pitchFamily="34" charset="0"/>
              </a:rPr>
              <a:t>Asian Continent</a:t>
            </a:r>
            <a:endParaRPr lang="en-US" dirty="0">
              <a:latin typeface="Arial Black" panose="020B0A04020102020204" pitchFamily="34" charset="0"/>
            </a:endParaRPr>
          </a:p>
        </p:txBody>
      </p:sp>
      <p:sp>
        <p:nvSpPr>
          <p:cNvPr id="6" name="TextBox 5"/>
          <p:cNvSpPr txBox="1"/>
          <p:nvPr/>
        </p:nvSpPr>
        <p:spPr>
          <a:xfrm>
            <a:off x="7466471" y="3005882"/>
            <a:ext cx="1937582" cy="369332"/>
          </a:xfrm>
          <a:prstGeom prst="rect">
            <a:avLst/>
          </a:prstGeom>
          <a:noFill/>
        </p:spPr>
        <p:txBody>
          <a:bodyPr wrap="none" rtlCol="0">
            <a:spAutoFit/>
          </a:bodyPr>
          <a:lstStyle/>
          <a:p>
            <a:r>
              <a:rPr lang="en-US" dirty="0" smtClean="0">
                <a:latin typeface="Arial Black" panose="020B0A04020102020204" pitchFamily="34" charset="0"/>
              </a:rPr>
              <a:t>Pacific Ocean</a:t>
            </a:r>
            <a:endParaRPr lang="en-US" dirty="0">
              <a:latin typeface="Arial Black" panose="020B0A04020102020204" pitchFamily="34" charset="0"/>
            </a:endParaRPr>
          </a:p>
        </p:txBody>
      </p:sp>
      <p:sp>
        <p:nvSpPr>
          <p:cNvPr id="7" name="TextBox 6"/>
          <p:cNvSpPr txBox="1"/>
          <p:nvPr/>
        </p:nvSpPr>
        <p:spPr>
          <a:xfrm>
            <a:off x="2756079" y="4765183"/>
            <a:ext cx="1851789" cy="369332"/>
          </a:xfrm>
          <a:prstGeom prst="rect">
            <a:avLst/>
          </a:prstGeom>
          <a:noFill/>
        </p:spPr>
        <p:txBody>
          <a:bodyPr wrap="none" rtlCol="0">
            <a:spAutoFit/>
          </a:bodyPr>
          <a:lstStyle/>
          <a:p>
            <a:r>
              <a:rPr lang="en-US" dirty="0" smtClean="0">
                <a:latin typeface="Arial Black" panose="020B0A04020102020204" pitchFamily="34" charset="0"/>
              </a:rPr>
              <a:t>Indian Ocean</a:t>
            </a:r>
            <a:endParaRPr lang="en-US" dirty="0">
              <a:latin typeface="Arial Black" panose="020B0A04020102020204" pitchFamily="34" charset="0"/>
            </a:endParaRPr>
          </a:p>
        </p:txBody>
      </p:sp>
      <p:sp>
        <p:nvSpPr>
          <p:cNvPr id="8" name="TextBox 7"/>
          <p:cNvSpPr txBox="1"/>
          <p:nvPr/>
        </p:nvSpPr>
        <p:spPr>
          <a:xfrm>
            <a:off x="3988421" y="3781207"/>
            <a:ext cx="1549655" cy="276999"/>
          </a:xfrm>
          <a:prstGeom prst="rect">
            <a:avLst/>
          </a:prstGeom>
          <a:noFill/>
        </p:spPr>
        <p:txBody>
          <a:bodyPr wrap="none" rtlCol="0">
            <a:spAutoFit/>
          </a:bodyPr>
          <a:lstStyle/>
          <a:p>
            <a:r>
              <a:rPr lang="en-US" sz="1200" dirty="0" smtClean="0">
                <a:latin typeface="Arial Black" panose="020B0A04020102020204" pitchFamily="34" charset="0"/>
              </a:rPr>
              <a:t>Malay Peninsula</a:t>
            </a:r>
            <a:endParaRPr lang="en-US" sz="1200" dirty="0">
              <a:latin typeface="Arial Black" panose="020B0A04020102020204" pitchFamily="34" charset="0"/>
            </a:endParaRPr>
          </a:p>
        </p:txBody>
      </p:sp>
      <p:sp>
        <p:nvSpPr>
          <p:cNvPr id="9" name="TextBox 8"/>
          <p:cNvSpPr txBox="1"/>
          <p:nvPr/>
        </p:nvSpPr>
        <p:spPr>
          <a:xfrm>
            <a:off x="5133958" y="4242872"/>
            <a:ext cx="2007281" cy="261610"/>
          </a:xfrm>
          <a:prstGeom prst="rect">
            <a:avLst/>
          </a:prstGeom>
          <a:noFill/>
        </p:spPr>
        <p:txBody>
          <a:bodyPr wrap="none" rtlCol="0">
            <a:spAutoFit/>
          </a:bodyPr>
          <a:lstStyle/>
          <a:p>
            <a:r>
              <a:rPr lang="en-US" sz="1100" dirty="0" smtClean="0">
                <a:latin typeface="Arial Black" panose="020B0A04020102020204" pitchFamily="34" charset="0"/>
              </a:rPr>
              <a:t>Indonesian Archipelago</a:t>
            </a:r>
            <a:endParaRPr lang="en-US" sz="1100" dirty="0">
              <a:latin typeface="Arial Black" panose="020B0A04020102020204" pitchFamily="34" charset="0"/>
            </a:endParaRPr>
          </a:p>
        </p:txBody>
      </p:sp>
      <p:sp>
        <p:nvSpPr>
          <p:cNvPr id="10" name="TextBox 9"/>
          <p:cNvSpPr txBox="1"/>
          <p:nvPr/>
        </p:nvSpPr>
        <p:spPr>
          <a:xfrm rot="4609835">
            <a:off x="5830789" y="3459362"/>
            <a:ext cx="1757212" cy="246221"/>
          </a:xfrm>
          <a:prstGeom prst="rect">
            <a:avLst/>
          </a:prstGeom>
          <a:noFill/>
        </p:spPr>
        <p:txBody>
          <a:bodyPr wrap="none" rtlCol="0">
            <a:spAutoFit/>
          </a:bodyPr>
          <a:lstStyle/>
          <a:p>
            <a:r>
              <a:rPr lang="en-US" sz="1000" dirty="0" smtClean="0">
                <a:latin typeface="Arial Black" panose="020B0A04020102020204" pitchFamily="34" charset="0"/>
              </a:rPr>
              <a:t>Philippine Archipelago</a:t>
            </a:r>
            <a:endParaRPr lang="en-US" sz="1000" dirty="0">
              <a:latin typeface="Arial Black" panose="020B0A04020102020204" pitchFamily="34" charset="0"/>
            </a:endParaRPr>
          </a:p>
        </p:txBody>
      </p:sp>
      <p:sp>
        <p:nvSpPr>
          <p:cNvPr id="11" name="TextBox 10"/>
          <p:cNvSpPr txBox="1"/>
          <p:nvPr/>
        </p:nvSpPr>
        <p:spPr>
          <a:xfrm rot="18983304">
            <a:off x="5399937" y="3561819"/>
            <a:ext cx="1337226" cy="246221"/>
          </a:xfrm>
          <a:prstGeom prst="rect">
            <a:avLst/>
          </a:prstGeom>
          <a:noFill/>
        </p:spPr>
        <p:txBody>
          <a:bodyPr wrap="none" rtlCol="0">
            <a:spAutoFit/>
          </a:bodyPr>
          <a:lstStyle/>
          <a:p>
            <a:r>
              <a:rPr lang="en-US" sz="1000" dirty="0" smtClean="0">
                <a:latin typeface="Arial Black" panose="020B0A04020102020204" pitchFamily="34" charset="0"/>
              </a:rPr>
              <a:t>South China Sea</a:t>
            </a:r>
            <a:endParaRPr lang="en-US" sz="1000" dirty="0">
              <a:latin typeface="Arial Black" panose="020B0A04020102020204" pitchFamily="34" charset="0"/>
            </a:endParaRPr>
          </a:p>
        </p:txBody>
      </p:sp>
      <p:sp>
        <p:nvSpPr>
          <p:cNvPr id="12" name="TextBox 11"/>
          <p:cNvSpPr txBox="1"/>
          <p:nvPr/>
        </p:nvSpPr>
        <p:spPr>
          <a:xfrm>
            <a:off x="6765412" y="3504208"/>
            <a:ext cx="1380506" cy="276999"/>
          </a:xfrm>
          <a:prstGeom prst="rect">
            <a:avLst/>
          </a:prstGeom>
          <a:noFill/>
        </p:spPr>
        <p:txBody>
          <a:bodyPr wrap="none" rtlCol="0">
            <a:spAutoFit/>
          </a:bodyPr>
          <a:lstStyle/>
          <a:p>
            <a:r>
              <a:rPr lang="en-US" sz="1200" dirty="0" smtClean="0">
                <a:latin typeface="Arial Black" panose="020B0A04020102020204" pitchFamily="34" charset="0"/>
              </a:rPr>
              <a:t>Philippine Sea</a:t>
            </a:r>
            <a:endParaRPr lang="en-US" sz="1200" dirty="0">
              <a:latin typeface="Arial Black" panose="020B0A04020102020204" pitchFamily="34" charset="0"/>
            </a:endParaRPr>
          </a:p>
        </p:txBody>
      </p:sp>
      <p:sp>
        <p:nvSpPr>
          <p:cNvPr id="13" name="TextBox 12"/>
          <p:cNvSpPr txBox="1"/>
          <p:nvPr/>
        </p:nvSpPr>
        <p:spPr>
          <a:xfrm>
            <a:off x="5954856" y="5189361"/>
            <a:ext cx="2789674" cy="369332"/>
          </a:xfrm>
          <a:prstGeom prst="rect">
            <a:avLst/>
          </a:prstGeom>
          <a:noFill/>
        </p:spPr>
        <p:txBody>
          <a:bodyPr wrap="none" rtlCol="0">
            <a:spAutoFit/>
          </a:bodyPr>
          <a:lstStyle/>
          <a:p>
            <a:r>
              <a:rPr lang="en-US" dirty="0" smtClean="0">
                <a:latin typeface="Arial Black" panose="020B0A04020102020204" pitchFamily="34" charset="0"/>
              </a:rPr>
              <a:t>Australian Continent</a:t>
            </a:r>
            <a:endParaRPr lang="en-US" dirty="0">
              <a:latin typeface="Arial Black" panose="020B0A04020102020204" pitchFamily="34" charset="0"/>
            </a:endParaRPr>
          </a:p>
        </p:txBody>
      </p:sp>
    </p:spTree>
    <p:extLst>
      <p:ext uri="{BB962C8B-B14F-4D97-AF65-F5344CB8AC3E}">
        <p14:creationId xmlns:p14="http://schemas.microsoft.com/office/powerpoint/2010/main" val="39274215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90917" y="1429555"/>
            <a:ext cx="8113691" cy="4430332"/>
          </a:xfrm>
          <a:ln>
            <a:solidFill>
              <a:srgbClr val="002060"/>
            </a:solidFill>
          </a:ln>
          <a:effectLst>
            <a:innerShdw blurRad="63500" dist="50800" dir="135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noAutofit/>
          </a:bodyPr>
          <a:lstStyle/>
          <a:p>
            <a:r>
              <a:rPr lang="en-US" sz="6000" dirty="0" smtClean="0">
                <a:latin typeface="Vijaya" panose="020B0604020202020204" pitchFamily="34" charset="0"/>
                <a:cs typeface="Vijaya" panose="020B0604020202020204" pitchFamily="34" charset="0"/>
              </a:rPr>
              <a:t>After performing the activity, can you now describe the location of the Philippines in the world?</a:t>
            </a:r>
            <a:endParaRPr lang="en-US" sz="6000" dirty="0">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9832535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77334" y="306031"/>
            <a:ext cx="8596668" cy="3880773"/>
          </a:xfrm>
        </p:spPr>
        <p:txBody>
          <a:bodyPr>
            <a:noAutofit/>
          </a:bodyPr>
          <a:lstStyle/>
          <a:p>
            <a:r>
              <a:rPr lang="en-US" sz="3200" dirty="0" smtClean="0">
                <a:solidFill>
                  <a:schemeClr val="tx1">
                    <a:lumMod val="95000"/>
                    <a:lumOff val="5000"/>
                  </a:schemeClr>
                </a:solidFill>
                <a:latin typeface="Century" panose="02040604050505020304" pitchFamily="18" charset="0"/>
              </a:rPr>
              <a:t>Philippines is located in the southern part of the Asian continent. It surrounded by different bodies of water. To the west of the Philippines found the South China Sea (also known as the “West Philippine Sea” as called by the Philippine Government) and the Indian Ocean. To the east found the Philippine Sea and the Pacific Ocean.</a:t>
            </a:r>
          </a:p>
          <a:p>
            <a:r>
              <a:rPr lang="en-US" sz="3200" dirty="0" smtClean="0">
                <a:solidFill>
                  <a:schemeClr val="tx1">
                    <a:lumMod val="95000"/>
                    <a:lumOff val="5000"/>
                  </a:schemeClr>
                </a:solidFill>
                <a:latin typeface="Century" panose="02040604050505020304" pitchFamily="18" charset="0"/>
              </a:rPr>
              <a:t>Philippines is called an archipelago because the country is made up of group or chain of islands.  </a:t>
            </a:r>
          </a:p>
          <a:p>
            <a:r>
              <a:rPr lang="en-US" sz="3200" dirty="0" smtClean="0">
                <a:solidFill>
                  <a:schemeClr val="tx1">
                    <a:lumMod val="95000"/>
                    <a:lumOff val="5000"/>
                  </a:schemeClr>
                </a:solidFill>
                <a:latin typeface="Century" panose="02040604050505020304" pitchFamily="18" charset="0"/>
              </a:rPr>
              <a:t>Philippines is </a:t>
            </a:r>
            <a:r>
              <a:rPr lang="en-US" sz="3200" dirty="0">
                <a:solidFill>
                  <a:schemeClr val="tx1">
                    <a:lumMod val="95000"/>
                    <a:lumOff val="5000"/>
                  </a:schemeClr>
                </a:solidFill>
                <a:latin typeface="Century" panose="02040604050505020304" pitchFamily="18" charset="0"/>
              </a:rPr>
              <a:t>made up of 7 109 islands.</a:t>
            </a:r>
          </a:p>
          <a:p>
            <a:pPr marL="0" indent="0">
              <a:buNone/>
            </a:pPr>
            <a:endParaRPr lang="en-US" sz="3200" dirty="0">
              <a:solidFill>
                <a:schemeClr val="tx1">
                  <a:lumMod val="95000"/>
                  <a:lumOff val="5000"/>
                </a:schemeClr>
              </a:solidFill>
              <a:latin typeface="Century" panose="02040604050505020304" pitchFamily="18" charset="0"/>
            </a:endParaRPr>
          </a:p>
        </p:txBody>
      </p:sp>
    </p:spTree>
    <p:extLst>
      <p:ext uri="{BB962C8B-B14F-4D97-AF65-F5344CB8AC3E}">
        <p14:creationId xmlns:p14="http://schemas.microsoft.com/office/powerpoint/2010/main" val="2874693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6725" y="467933"/>
            <a:ext cx="8596668" cy="639651"/>
          </a:xfrm>
        </p:spPr>
        <p:txBody>
          <a:bodyPr>
            <a:noAutofit/>
          </a:bodyPr>
          <a:lstStyle/>
          <a:p>
            <a:r>
              <a:rPr lang="en-US" sz="4400" dirty="0" smtClean="0">
                <a:latin typeface="Lucida Handwriting" panose="03010101010101010101" pitchFamily="66" charset="0"/>
              </a:rPr>
              <a:t>Assignment </a:t>
            </a:r>
            <a:endParaRPr lang="en-US" sz="4400" dirty="0">
              <a:latin typeface="Lucida Handwriting" panose="03010101010101010101" pitchFamily="66" charset="0"/>
            </a:endParaRPr>
          </a:p>
        </p:txBody>
      </p:sp>
      <p:sp>
        <p:nvSpPr>
          <p:cNvPr id="4" name="Content Placeholder 3"/>
          <p:cNvSpPr>
            <a:spLocks noGrp="1"/>
          </p:cNvSpPr>
          <p:nvPr>
            <p:ph idx="1"/>
          </p:nvPr>
        </p:nvSpPr>
        <p:spPr>
          <a:xfrm>
            <a:off x="316725" y="1400735"/>
            <a:ext cx="8596668" cy="4523546"/>
          </a:xfrm>
        </p:spPr>
        <p:txBody>
          <a:bodyPr>
            <a:normAutofit/>
          </a:bodyPr>
          <a:lstStyle/>
          <a:p>
            <a:pPr>
              <a:buAutoNum type="arabicPeriod"/>
            </a:pPr>
            <a:r>
              <a:rPr lang="en-US" sz="4000" dirty="0" smtClean="0">
                <a:solidFill>
                  <a:schemeClr val="tx1">
                    <a:lumMod val="95000"/>
                    <a:lumOff val="5000"/>
                  </a:schemeClr>
                </a:solidFill>
                <a:latin typeface="Century" panose="02040604050505020304" pitchFamily="18" charset="0"/>
              </a:rPr>
              <a:t>Describe the location of Japan with respect to its surrounding landmasses and bodies of water.</a:t>
            </a:r>
          </a:p>
          <a:p>
            <a:pPr>
              <a:buAutoNum type="arabicPeriod"/>
            </a:pPr>
            <a:r>
              <a:rPr lang="en-US" sz="4000" dirty="0" smtClean="0">
                <a:solidFill>
                  <a:schemeClr val="tx1">
                    <a:lumMod val="95000"/>
                    <a:lumOff val="5000"/>
                  </a:schemeClr>
                </a:solidFill>
                <a:latin typeface="Century" panose="02040604050505020304" pitchFamily="18" charset="0"/>
              </a:rPr>
              <a:t>How does our latitude position affect the water, soil resources, and biodiversity in the county?</a:t>
            </a:r>
            <a:endParaRPr lang="en-US" sz="4000" dirty="0">
              <a:solidFill>
                <a:schemeClr val="tx1">
                  <a:lumMod val="95000"/>
                  <a:lumOff val="5000"/>
                </a:schemeClr>
              </a:solidFill>
              <a:latin typeface="Century" panose="02040604050505020304" pitchFamily="18" charset="0"/>
            </a:endParaRPr>
          </a:p>
        </p:txBody>
      </p:sp>
    </p:spTree>
    <p:extLst>
      <p:ext uri="{BB962C8B-B14F-4D97-AF65-F5344CB8AC3E}">
        <p14:creationId xmlns:p14="http://schemas.microsoft.com/office/powerpoint/2010/main" val="4072698858"/>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Century" panose="02040604050505020304" pitchFamily="18" charset="0"/>
              </a:rPr>
              <a:t>Reference:</a:t>
            </a:r>
            <a:endParaRPr lang="en-US" sz="5400" dirty="0">
              <a:latin typeface="Century" panose="020406040505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Century" panose="02040604050505020304" pitchFamily="18" charset="0"/>
              </a:rPr>
              <a:t>Globe or World map</a:t>
            </a:r>
          </a:p>
          <a:p>
            <a:r>
              <a:rPr lang="en-US" sz="3600" dirty="0" smtClean="0">
                <a:latin typeface="Century" panose="02040604050505020304" pitchFamily="18" charset="0"/>
              </a:rPr>
              <a:t>Science 7 Leaners Manual (Module 2) pp. 87-91</a:t>
            </a:r>
            <a:endParaRPr lang="en-US" sz="3600" dirty="0">
              <a:latin typeface="Century" panose="02040604050505020304" pitchFamily="18" charset="0"/>
            </a:endParaRPr>
          </a:p>
        </p:txBody>
      </p:sp>
    </p:spTree>
    <p:extLst>
      <p:ext uri="{BB962C8B-B14F-4D97-AF65-F5344CB8AC3E}">
        <p14:creationId xmlns:p14="http://schemas.microsoft.com/office/powerpoint/2010/main" val="1047523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Autofit/>
          </a:bodyPr>
          <a:lstStyle/>
          <a:p>
            <a:pPr algn="ctr"/>
            <a:r>
              <a:rPr lang="en-US" sz="9600" dirty="0">
                <a:latin typeface="Forte" panose="03060902040502070203" pitchFamily="66" charset="0"/>
              </a:rPr>
              <a:t>Thank you for </a:t>
            </a:r>
            <a:r>
              <a:rPr lang="en-US" sz="9600" dirty="0" smtClean="0">
                <a:latin typeface="Forte" panose="03060902040502070203" pitchFamily="66" charset="0"/>
              </a:rPr>
              <a:t>Listening! </a:t>
            </a:r>
            <a:endParaRPr lang="en-US" sz="9600" dirty="0">
              <a:latin typeface="Forte" panose="03060902040502070203" pitchFamily="66" charset="0"/>
            </a:endParaRP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881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4197"/>
          </a:xfrm>
        </p:spPr>
        <p:txBody>
          <a:bodyPr>
            <a:normAutofit fontScale="90000"/>
          </a:bodyPr>
          <a:lstStyle/>
          <a:p>
            <a:r>
              <a:rPr lang="en-US" sz="4800" dirty="0" smtClean="0">
                <a:latin typeface="Lucida Handwriting" panose="03010101010101010101" pitchFamily="66" charset="0"/>
              </a:rPr>
              <a:t>Learning Objectives</a:t>
            </a:r>
            <a:br>
              <a:rPr lang="en-US" sz="4800" dirty="0" smtClean="0">
                <a:latin typeface="Lucida Handwriting" panose="03010101010101010101" pitchFamily="66" charset="0"/>
              </a:rPr>
            </a:br>
            <a:endParaRPr lang="en-US" sz="40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224983"/>
            <a:ext cx="8596668" cy="3853845"/>
          </a:xfrm>
        </p:spPr>
        <p:txBody>
          <a:bodyPr>
            <a:noAutofit/>
          </a:bodyPr>
          <a:lstStyle/>
          <a:p>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Identify the landmasses and bodies of water that surrounds the Philippines;</a:t>
            </a:r>
          </a:p>
          <a:p>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Locate the landmasses and bodies of water that surrounds the Philippines using a map; and</a:t>
            </a:r>
          </a:p>
          <a:p>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Cite the importance of knowing the surrounding geography of an area in describing its location.</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77334" y="1458595"/>
            <a:ext cx="9200762" cy="523220"/>
          </a:xfrm>
          <a:prstGeom prst="rect">
            <a:avLst/>
          </a:prstGeom>
          <a:noFill/>
        </p:spPr>
        <p:txBody>
          <a:bodyPr wrap="square" rtlCol="0">
            <a:spAutoFit/>
          </a:bodyPr>
          <a:lstStyle/>
          <a:p>
            <a:r>
              <a:rPr lang="en-US" sz="2800" dirty="0">
                <a:solidFill>
                  <a:srgbClr val="0070C0"/>
                </a:solidFill>
                <a:latin typeface="Times New Roman" panose="02020603050405020304" pitchFamily="18" charset="0"/>
                <a:cs typeface="Times New Roman" panose="02020603050405020304" pitchFamily="18" charset="0"/>
              </a:rPr>
              <a:t>At the end of the 1 hour lesson, the students should be able to</a:t>
            </a:r>
            <a:r>
              <a:rPr lang="en-US" dirty="0">
                <a:solidFill>
                  <a:srgbClr val="0070C0"/>
                </a:solidFill>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28128025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7"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900" decel="100000" fill="hold"/>
                                        <p:tgtEl>
                                          <p:spTgt spid="4"/>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 calcmode="lin" valueType="num">
                                      <p:cBhvr additive="base">
                                        <p:cTn id="4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1729" y="0"/>
            <a:ext cx="8157572" cy="1777283"/>
          </a:xfrm>
        </p:spPr>
        <p:txBody>
          <a:bodyPr>
            <a:normAutofit/>
          </a:bodyPr>
          <a:lstStyle/>
          <a:p>
            <a:pPr algn="ctr"/>
            <a:r>
              <a:rPr lang="en-US" sz="9600" dirty="0" smtClean="0">
                <a:latin typeface="Britannic Bold" panose="020B0903060703020204" pitchFamily="34" charset="0"/>
              </a:rPr>
              <a:t>ATTENTION!</a:t>
            </a:r>
            <a:endParaRPr lang="en-US" sz="9600" dirty="0">
              <a:latin typeface="Britannic Bold" panose="020B0903060703020204" pitchFamily="34" charset="0"/>
            </a:endParaRPr>
          </a:p>
        </p:txBody>
      </p:sp>
      <p:sp>
        <p:nvSpPr>
          <p:cNvPr id="5" name="Text Placeholder 4"/>
          <p:cNvSpPr>
            <a:spLocks noGrp="1"/>
          </p:cNvSpPr>
          <p:nvPr>
            <p:ph type="body" idx="1"/>
          </p:nvPr>
        </p:nvSpPr>
        <p:spPr>
          <a:xfrm>
            <a:off x="741729" y="1777283"/>
            <a:ext cx="8596668" cy="860400"/>
          </a:xfrm>
        </p:spPr>
        <p:txBody>
          <a:bodyPr/>
          <a:lstStyle/>
          <a:p>
            <a:r>
              <a:rPr lang="en-US" dirty="0" smtClean="0">
                <a:solidFill>
                  <a:schemeClr val="tx1">
                    <a:lumMod val="95000"/>
                    <a:lumOff val="5000"/>
                  </a:schemeClr>
                </a:solidFill>
              </a:rPr>
              <a:t>To help you achieve your learning objectives, unlock the ENCRYPTED WORDS to reveal important vocabulary terms.</a:t>
            </a:r>
            <a:endParaRPr lang="en-US" dirty="0">
              <a:solidFill>
                <a:schemeClr val="tx1">
                  <a:lumMod val="95000"/>
                  <a:lumOff val="5000"/>
                </a:schemeClr>
              </a:solidFill>
            </a:endParaRPr>
          </a:p>
        </p:txBody>
      </p:sp>
      <p:sp>
        <p:nvSpPr>
          <p:cNvPr id="6" name="TextBox 5"/>
          <p:cNvSpPr txBox="1"/>
          <p:nvPr/>
        </p:nvSpPr>
        <p:spPr>
          <a:xfrm>
            <a:off x="1027687" y="2730321"/>
            <a:ext cx="7585656" cy="3539430"/>
          </a:xfrm>
          <a:prstGeom prst="rect">
            <a:avLst/>
          </a:prstGeom>
          <a:noFill/>
        </p:spPr>
        <p:txBody>
          <a:bodyPr wrap="square" rtlCol="0">
            <a:spAutoFit/>
          </a:bodyPr>
          <a:lstStyle/>
          <a:p>
            <a:pPr algn="ctr"/>
            <a:r>
              <a:rPr lang="en-US" sz="3200" dirty="0" smtClean="0">
                <a:solidFill>
                  <a:srgbClr val="0070C0"/>
                </a:solidFill>
                <a:latin typeface="Lucida Handwriting" panose="03010101010101010101" pitchFamily="66" charset="0"/>
              </a:rPr>
              <a:t>ENCRYPTED WORDS</a:t>
            </a:r>
          </a:p>
          <a:p>
            <a:pPr algn="ctr"/>
            <a:r>
              <a:rPr lang="en-US" sz="6000" baseline="-25000" dirty="0" smtClean="0">
                <a:latin typeface="Century" panose="02040604050505020304" pitchFamily="18" charset="0"/>
              </a:rPr>
              <a:t>BSDIJQFMBHP</a:t>
            </a:r>
          </a:p>
          <a:p>
            <a:pPr algn="ctr"/>
            <a:r>
              <a:rPr lang="en-US" sz="6000" baseline="-25000" dirty="0" smtClean="0">
                <a:latin typeface="Century" panose="02040604050505020304" pitchFamily="18" charset="0"/>
              </a:rPr>
              <a:t>DPOUJOFOU</a:t>
            </a:r>
            <a:endParaRPr lang="en-US" sz="6000" baseline="-25000" dirty="0">
              <a:latin typeface="Century" panose="02040604050505020304" pitchFamily="18" charset="0"/>
            </a:endParaRPr>
          </a:p>
          <a:p>
            <a:pPr algn="ctr"/>
            <a:r>
              <a:rPr lang="en-US" sz="6000" baseline="-25000" dirty="0">
                <a:latin typeface="Century" panose="02040604050505020304" pitchFamily="18" charset="0"/>
              </a:rPr>
              <a:t>QFOJOTVMB</a:t>
            </a:r>
          </a:p>
          <a:p>
            <a:pPr algn="ctr"/>
            <a:r>
              <a:rPr lang="en-US" sz="6000" baseline="-25000" dirty="0">
                <a:latin typeface="Century" panose="02040604050505020304" pitchFamily="18" charset="0"/>
              </a:rPr>
              <a:t>HFPHSBQIZ</a:t>
            </a:r>
          </a:p>
          <a:p>
            <a:pPr algn="ctr"/>
            <a:endParaRPr lang="en-US" sz="3200" dirty="0">
              <a:solidFill>
                <a:srgbClr val="0070C0"/>
              </a:solidFill>
              <a:latin typeface="Lucida Handwriting" panose="03010101010101010101" pitchFamily="66" charset="0"/>
            </a:endParaRPr>
          </a:p>
        </p:txBody>
      </p:sp>
    </p:spTree>
    <p:extLst>
      <p:ext uri="{BB962C8B-B14F-4D97-AF65-F5344CB8AC3E}">
        <p14:creationId xmlns:p14="http://schemas.microsoft.com/office/powerpoint/2010/main" val="701908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barn(inVertical)">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mph" presetSubtype="0" fill="hold" nodeType="clickEffect">
                                  <p:stCondLst>
                                    <p:cond delay="0"/>
                                  </p:stCondLst>
                                  <p:childTnLst>
                                    <p:animScale>
                                      <p:cBhvr>
                                        <p:cTn id="27" dur="2000" fill="hold"/>
                                        <p:tgtEl>
                                          <p:spTgt spid="6">
                                            <p:txEl>
                                              <p:pRg st="1" end="1"/>
                                            </p:txEl>
                                          </p:spTgt>
                                        </p:tgtEl>
                                      </p:cBhvr>
                                      <p:by x="150000" y="150000"/>
                                    </p:animScale>
                                  </p:childTnLst>
                                </p:cTn>
                              </p:par>
                            </p:childTnLst>
                          </p:cTn>
                        </p:par>
                      </p:childTnLst>
                    </p:cTn>
                  </p:par>
                  <p:par>
                    <p:cTn id="28" fill="hold">
                      <p:stCondLst>
                        <p:cond delay="indefinite"/>
                      </p:stCondLst>
                      <p:childTnLst>
                        <p:par>
                          <p:cTn id="29" fill="hold">
                            <p:stCondLst>
                              <p:cond delay="0"/>
                            </p:stCondLst>
                            <p:childTnLst>
                              <p:par>
                                <p:cTn id="30" presetID="6" presetClass="emph" presetSubtype="0" fill="hold" nodeType="clickEffect">
                                  <p:stCondLst>
                                    <p:cond delay="0"/>
                                  </p:stCondLst>
                                  <p:childTnLst>
                                    <p:animScale>
                                      <p:cBhvr>
                                        <p:cTn id="31" dur="2000" fill="hold"/>
                                        <p:tgtEl>
                                          <p:spTgt spid="6">
                                            <p:txEl>
                                              <p:pRg st="2" end="2"/>
                                            </p:txEl>
                                          </p:spTgt>
                                        </p:tgtEl>
                                      </p:cBhvr>
                                      <p:by x="150000" y="150000"/>
                                    </p:animScale>
                                  </p:childTnLst>
                                </p:cTn>
                              </p:par>
                            </p:childTnLst>
                          </p:cTn>
                        </p:par>
                      </p:childTnLst>
                    </p:cTn>
                  </p:par>
                  <p:par>
                    <p:cTn id="32" fill="hold">
                      <p:stCondLst>
                        <p:cond delay="indefinite"/>
                      </p:stCondLst>
                      <p:childTnLst>
                        <p:par>
                          <p:cTn id="33" fill="hold">
                            <p:stCondLst>
                              <p:cond delay="0"/>
                            </p:stCondLst>
                            <p:childTnLst>
                              <p:par>
                                <p:cTn id="34" presetID="6" presetClass="emph" presetSubtype="0" fill="hold" nodeType="clickEffect">
                                  <p:stCondLst>
                                    <p:cond delay="0"/>
                                  </p:stCondLst>
                                  <p:childTnLst>
                                    <p:animScale>
                                      <p:cBhvr>
                                        <p:cTn id="35" dur="2000" fill="hold"/>
                                        <p:tgtEl>
                                          <p:spTgt spid="6">
                                            <p:txEl>
                                              <p:pRg st="3" end="3"/>
                                            </p:txEl>
                                          </p:spTgt>
                                        </p:tgtEl>
                                      </p:cBhvr>
                                      <p:by x="150000" y="150000"/>
                                    </p:animScale>
                                  </p:childTnLst>
                                </p:cTn>
                              </p:par>
                            </p:childTnLst>
                          </p:cTn>
                        </p:par>
                      </p:childTnLst>
                    </p:cTn>
                  </p:par>
                  <p:par>
                    <p:cTn id="36" fill="hold">
                      <p:stCondLst>
                        <p:cond delay="indefinite"/>
                      </p:stCondLst>
                      <p:childTnLst>
                        <p:par>
                          <p:cTn id="37" fill="hold">
                            <p:stCondLst>
                              <p:cond delay="0"/>
                            </p:stCondLst>
                            <p:childTnLst>
                              <p:par>
                                <p:cTn id="38" presetID="6" presetClass="emph" presetSubtype="0" fill="hold" nodeType="clickEffect">
                                  <p:stCondLst>
                                    <p:cond delay="0"/>
                                  </p:stCondLst>
                                  <p:childTnLst>
                                    <p:animScale>
                                      <p:cBhvr>
                                        <p:cTn id="39" dur="2000" fill="hold"/>
                                        <p:tgtEl>
                                          <p:spTgt spid="6">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3488"/>
            <a:ext cx="8596668" cy="991674"/>
          </a:xfrm>
        </p:spPr>
        <p:txBody>
          <a:bodyPr>
            <a:normAutofit/>
          </a:bodyPr>
          <a:lstStyle/>
          <a:p>
            <a:r>
              <a:rPr lang="en-US" sz="4800" b="1" dirty="0" smtClean="0">
                <a:latin typeface="Lucida Handwriting" panose="03010101010101010101" pitchFamily="66" charset="0"/>
              </a:rPr>
              <a:t>Words to ponder</a:t>
            </a:r>
            <a:endParaRPr lang="en-US" sz="4800" b="1" dirty="0">
              <a:latin typeface="Lucida Handwriting" panose="03010101010101010101" pitchFamily="66" charset="0"/>
            </a:endParaRPr>
          </a:p>
        </p:txBody>
      </p:sp>
      <p:sp>
        <p:nvSpPr>
          <p:cNvPr id="3" name="Content Placeholder 2"/>
          <p:cNvSpPr>
            <a:spLocks noGrp="1"/>
          </p:cNvSpPr>
          <p:nvPr>
            <p:ph idx="1"/>
          </p:nvPr>
        </p:nvSpPr>
        <p:spPr>
          <a:xfrm>
            <a:off x="677334" y="1365161"/>
            <a:ext cx="9084852" cy="4997002"/>
          </a:xfrm>
        </p:spPr>
        <p:txBody>
          <a:bodyPr>
            <a:normAutofit fontScale="92500" lnSpcReduction="20000"/>
          </a:bodyPr>
          <a:lstStyle/>
          <a:p>
            <a:r>
              <a:rPr lang="en-US" sz="4000" dirty="0" smtClean="0">
                <a:solidFill>
                  <a:srgbClr val="0070C0"/>
                </a:solidFill>
                <a:latin typeface="Century" panose="02040604050505020304" pitchFamily="18" charset="0"/>
              </a:rPr>
              <a:t>ARCHIPELAGO</a:t>
            </a:r>
            <a:r>
              <a:rPr lang="en-US" sz="4000" dirty="0" smtClean="0">
                <a:solidFill>
                  <a:schemeClr val="tx1">
                    <a:lumMod val="95000"/>
                    <a:lumOff val="5000"/>
                  </a:schemeClr>
                </a:solidFill>
                <a:latin typeface="Century" panose="02040604050505020304" pitchFamily="18" charset="0"/>
              </a:rPr>
              <a:t>- </a:t>
            </a:r>
            <a:r>
              <a:rPr lang="en-US" sz="3800" dirty="0" smtClean="0">
                <a:solidFill>
                  <a:schemeClr val="tx1">
                    <a:lumMod val="95000"/>
                    <a:lumOff val="5000"/>
                  </a:schemeClr>
                </a:solidFill>
                <a:latin typeface="Century" panose="02040604050505020304" pitchFamily="18" charset="0"/>
              </a:rPr>
              <a:t>is a group or chain of islands, especially small islands.</a:t>
            </a:r>
          </a:p>
          <a:p>
            <a:r>
              <a:rPr lang="en-US" sz="4200" dirty="0" smtClean="0">
                <a:solidFill>
                  <a:srgbClr val="0070C0"/>
                </a:solidFill>
                <a:latin typeface="Century" panose="02040604050505020304" pitchFamily="18" charset="0"/>
              </a:rPr>
              <a:t>CONTINENT</a:t>
            </a:r>
            <a:r>
              <a:rPr lang="en-US" sz="4200" dirty="0" smtClean="0">
                <a:solidFill>
                  <a:schemeClr val="tx1">
                    <a:lumMod val="95000"/>
                    <a:lumOff val="5000"/>
                  </a:schemeClr>
                </a:solidFill>
                <a:latin typeface="Century" panose="02040604050505020304" pitchFamily="18" charset="0"/>
              </a:rPr>
              <a:t>-</a:t>
            </a:r>
            <a:r>
              <a:rPr lang="en-US" sz="3800" dirty="0" smtClean="0">
                <a:solidFill>
                  <a:schemeClr val="tx1">
                    <a:lumMod val="95000"/>
                    <a:lumOff val="5000"/>
                  </a:schemeClr>
                </a:solidFill>
                <a:latin typeface="Century" panose="02040604050505020304" pitchFamily="18" charset="0"/>
              </a:rPr>
              <a:t>is a very large area of land consist of several counties</a:t>
            </a:r>
            <a:r>
              <a:rPr lang="en-US" sz="4200" dirty="0" smtClean="0">
                <a:solidFill>
                  <a:schemeClr val="tx1">
                    <a:lumMod val="95000"/>
                    <a:lumOff val="5000"/>
                  </a:schemeClr>
                </a:solidFill>
                <a:latin typeface="Century" panose="02040604050505020304" pitchFamily="18" charset="0"/>
              </a:rPr>
              <a:t>.</a:t>
            </a:r>
          </a:p>
          <a:p>
            <a:r>
              <a:rPr lang="en-US" sz="4000" dirty="0" smtClean="0">
                <a:solidFill>
                  <a:srgbClr val="0070C0"/>
                </a:solidFill>
                <a:latin typeface="Century" panose="02040604050505020304" pitchFamily="18" charset="0"/>
              </a:rPr>
              <a:t>PENINSULA</a:t>
            </a:r>
            <a:r>
              <a:rPr lang="en-US" sz="4000" dirty="0" smtClean="0">
                <a:solidFill>
                  <a:schemeClr val="tx1">
                    <a:lumMod val="95000"/>
                    <a:lumOff val="5000"/>
                  </a:schemeClr>
                </a:solidFill>
                <a:latin typeface="Century" panose="02040604050505020304" pitchFamily="18" charset="0"/>
              </a:rPr>
              <a:t>-</a:t>
            </a:r>
            <a:r>
              <a:rPr lang="en-US" sz="3800" dirty="0" smtClean="0">
                <a:solidFill>
                  <a:schemeClr val="tx1">
                    <a:lumMod val="95000"/>
                    <a:lumOff val="5000"/>
                  </a:schemeClr>
                </a:solidFill>
                <a:latin typeface="Century" panose="02040604050505020304" pitchFamily="18" charset="0"/>
              </a:rPr>
              <a:t>is a long narrow piece of land which sticks out from a large piece of land and is almost surrounded by water</a:t>
            </a:r>
          </a:p>
          <a:p>
            <a:r>
              <a:rPr lang="en-US" sz="4000" dirty="0" smtClean="0">
                <a:solidFill>
                  <a:srgbClr val="0070C0"/>
                </a:solidFill>
                <a:latin typeface="Century" panose="02040604050505020304" pitchFamily="18" charset="0"/>
              </a:rPr>
              <a:t>GEOGRAPHY</a:t>
            </a:r>
            <a:r>
              <a:rPr lang="en-US" sz="4000" dirty="0" smtClean="0">
                <a:solidFill>
                  <a:schemeClr val="tx1">
                    <a:lumMod val="95000"/>
                    <a:lumOff val="5000"/>
                  </a:schemeClr>
                </a:solidFill>
                <a:latin typeface="Century" panose="02040604050505020304" pitchFamily="18" charset="0"/>
              </a:rPr>
              <a:t>- </a:t>
            </a:r>
            <a:r>
              <a:rPr lang="en-US" sz="3800" dirty="0" smtClean="0">
                <a:solidFill>
                  <a:schemeClr val="tx1">
                    <a:lumMod val="95000"/>
                    <a:lumOff val="5000"/>
                  </a:schemeClr>
                </a:solidFill>
                <a:latin typeface="Century" panose="02040604050505020304" pitchFamily="18" charset="0"/>
              </a:rPr>
              <a:t>is the study of the </a:t>
            </a:r>
            <a:r>
              <a:rPr lang="en-US" sz="3800" dirty="0" smtClean="0">
                <a:solidFill>
                  <a:schemeClr val="tx1">
                    <a:lumMod val="95000"/>
                    <a:lumOff val="5000"/>
                  </a:schemeClr>
                </a:solidFill>
                <a:latin typeface="Century" panose="02040604050505020304" pitchFamily="18" charset="0"/>
              </a:rPr>
              <a:t>Earths </a:t>
            </a:r>
            <a:r>
              <a:rPr lang="en-US" sz="3800" smtClean="0">
                <a:solidFill>
                  <a:schemeClr val="tx1">
                    <a:lumMod val="95000"/>
                    <a:lumOff val="5000"/>
                  </a:schemeClr>
                </a:solidFill>
                <a:latin typeface="Century" panose="02040604050505020304" pitchFamily="18" charset="0"/>
              </a:rPr>
              <a:t>physical features.</a:t>
            </a:r>
            <a:endParaRPr lang="en-US" sz="4000" dirty="0">
              <a:solidFill>
                <a:schemeClr val="tx1">
                  <a:lumMod val="95000"/>
                  <a:lumOff val="5000"/>
                </a:schemeClr>
              </a:solidFill>
              <a:latin typeface="Century" panose="02040604050505020304" pitchFamily="18" charset="0"/>
            </a:endParaRPr>
          </a:p>
        </p:txBody>
      </p:sp>
    </p:spTree>
    <p:extLst>
      <p:ext uri="{BB962C8B-B14F-4D97-AF65-F5344CB8AC3E}">
        <p14:creationId xmlns:p14="http://schemas.microsoft.com/office/powerpoint/2010/main" val="4185728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81" y="824249"/>
            <a:ext cx="8596668" cy="1072644"/>
          </a:xfrm>
        </p:spPr>
        <p:txBody>
          <a:bodyPr>
            <a:normAutofit/>
          </a:bodyPr>
          <a:lstStyle/>
          <a:p>
            <a:pPr algn="ctr"/>
            <a:r>
              <a:rPr lang="en-US" sz="4800" dirty="0" smtClean="0">
                <a:latin typeface="Century" panose="02040604050505020304" pitchFamily="18" charset="0"/>
              </a:rPr>
              <a:t>Activity No. 2</a:t>
            </a:r>
            <a:endParaRPr lang="en-US" sz="4800" dirty="0">
              <a:latin typeface="Century" panose="02040604050505020304" pitchFamily="18" charset="0"/>
            </a:endParaRPr>
          </a:p>
        </p:txBody>
      </p:sp>
      <p:sp>
        <p:nvSpPr>
          <p:cNvPr id="7" name="Rectangle 6"/>
          <p:cNvSpPr/>
          <p:nvPr/>
        </p:nvSpPr>
        <p:spPr>
          <a:xfrm>
            <a:off x="26895" y="2543320"/>
            <a:ext cx="10206640" cy="1754326"/>
          </a:xfrm>
          <a:prstGeom prst="rect">
            <a:avLst/>
          </a:prstGeom>
          <a:noFill/>
        </p:spPr>
        <p:txBody>
          <a:bodyPr wrap="none" lIns="91440" tIns="45720" rIns="91440" bIns="45720">
            <a:spAutoFit/>
          </a:bodyPr>
          <a:lstStyle/>
          <a:p>
            <a:pPr algn="ctr"/>
            <a:r>
              <a:rPr lang="en-US" sz="5400" b="1" cap="none" spc="0" dirty="0">
                <a:ln w="0"/>
                <a:solidFill>
                  <a:srgbClr val="0070C0"/>
                </a:solidFill>
                <a:effectLst>
                  <a:reflection blurRad="6350" stA="53000" endA="300" endPos="35500" dir="5400000" sy="-90000" algn="bl" rotWithShape="0"/>
                </a:effectLst>
                <a:latin typeface="Lucida Handwriting" panose="03010101010101010101" pitchFamily="66" charset="0"/>
              </a:rPr>
              <a:t>Where in the World is the </a:t>
            </a:r>
          </a:p>
          <a:p>
            <a:pPr algn="ctr"/>
            <a:r>
              <a:rPr lang="en-US" sz="5400" b="1" cap="none" spc="0" dirty="0">
                <a:ln w="0"/>
                <a:solidFill>
                  <a:srgbClr val="0070C0"/>
                </a:solidFill>
                <a:effectLst>
                  <a:reflection blurRad="6350" stA="53000" endA="300" endPos="35500" dir="5400000" sy="-90000" algn="bl" rotWithShape="0"/>
                </a:effectLst>
                <a:latin typeface="Lucida Handwriting" panose="03010101010101010101" pitchFamily="66" charset="0"/>
              </a:rPr>
              <a:t>Philippines? ( Part II)</a:t>
            </a:r>
          </a:p>
        </p:txBody>
      </p:sp>
    </p:spTree>
    <p:extLst>
      <p:ext uri="{BB962C8B-B14F-4D97-AF65-F5344CB8AC3E}">
        <p14:creationId xmlns:p14="http://schemas.microsoft.com/office/powerpoint/2010/main" val="122778956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8166" y="309094"/>
            <a:ext cx="9793190" cy="592428"/>
          </a:xfrm>
        </p:spPr>
        <p:txBody>
          <a:bodyPr>
            <a:noAutofit/>
          </a:bodyPr>
          <a:lstStyle/>
          <a:p>
            <a:r>
              <a:rPr lang="en-US" sz="2400" b="1" dirty="0">
                <a:ln w="0"/>
                <a:solidFill>
                  <a:srgbClr val="0070C0"/>
                </a:solidFill>
                <a:effectLst>
                  <a:reflection blurRad="6350" stA="53000" endA="300" endPos="35500" dir="5400000" sy="-90000" algn="bl" rotWithShape="0"/>
                </a:effectLst>
                <a:latin typeface="Lucida Handwriting" panose="03010101010101010101" pitchFamily="66" charset="0"/>
              </a:rPr>
              <a:t>Where in the World is the </a:t>
            </a:r>
            <a:r>
              <a:rPr lang="en-US" sz="2400" b="1" dirty="0" smtClean="0">
                <a:ln w="0"/>
                <a:solidFill>
                  <a:srgbClr val="0070C0"/>
                </a:solidFill>
                <a:effectLst>
                  <a:reflection blurRad="6350" stA="53000" endA="300" endPos="35500" dir="5400000" sy="-90000" algn="bl" rotWithShape="0"/>
                </a:effectLst>
                <a:latin typeface="Lucida Handwriting" panose="03010101010101010101" pitchFamily="66" charset="0"/>
              </a:rPr>
              <a:t> Philippines</a:t>
            </a:r>
            <a:r>
              <a:rPr lang="en-US" sz="2400" b="1" dirty="0">
                <a:ln w="0"/>
                <a:solidFill>
                  <a:srgbClr val="0070C0"/>
                </a:solidFill>
                <a:effectLst>
                  <a:reflection blurRad="6350" stA="53000" endA="300" endPos="35500" dir="5400000" sy="-90000" algn="bl" rotWithShape="0"/>
                </a:effectLst>
                <a:latin typeface="Lucida Handwriting" panose="03010101010101010101" pitchFamily="66" charset="0"/>
              </a:rPr>
              <a:t>? ( Part II)</a:t>
            </a:r>
            <a:r>
              <a:rPr lang="en-US" sz="2000" b="1" dirty="0">
                <a:ln w="0"/>
                <a:solidFill>
                  <a:srgbClr val="0070C0"/>
                </a:solidFill>
                <a:effectLst>
                  <a:reflection blurRad="6350" stA="53000" endA="300" endPos="35500" dir="5400000" sy="-90000" algn="bl" rotWithShape="0"/>
                </a:effectLst>
                <a:latin typeface="Lucida Handwriting" panose="03010101010101010101" pitchFamily="66" charset="0"/>
              </a:rPr>
              <a:t/>
            </a:r>
            <a:br>
              <a:rPr lang="en-US" sz="2000" b="1" dirty="0">
                <a:ln w="0"/>
                <a:solidFill>
                  <a:srgbClr val="0070C0"/>
                </a:solidFill>
                <a:effectLst>
                  <a:reflection blurRad="6350" stA="53000" endA="300" endPos="35500" dir="5400000" sy="-90000" algn="bl" rotWithShape="0"/>
                </a:effectLst>
                <a:latin typeface="Lucida Handwriting" panose="03010101010101010101" pitchFamily="66" charset="0"/>
              </a:rPr>
            </a:br>
            <a:endParaRPr lang="en-US" sz="2000" dirty="0"/>
          </a:p>
        </p:txBody>
      </p:sp>
      <p:sp>
        <p:nvSpPr>
          <p:cNvPr id="5" name="Content Placeholder 4"/>
          <p:cNvSpPr>
            <a:spLocks noGrp="1"/>
          </p:cNvSpPr>
          <p:nvPr>
            <p:ph idx="1"/>
          </p:nvPr>
        </p:nvSpPr>
        <p:spPr>
          <a:xfrm>
            <a:off x="561423" y="1065885"/>
            <a:ext cx="9393945" cy="5167490"/>
          </a:xfrm>
        </p:spPr>
        <p:txBody>
          <a:bodyPr>
            <a:normAutofit lnSpcReduction="10000"/>
          </a:bodyPr>
          <a:lstStyle/>
          <a:p>
            <a:pPr marL="0" indent="0">
              <a:buNone/>
            </a:pPr>
            <a:r>
              <a:rPr lang="en-US" sz="2400" b="1" dirty="0">
                <a:solidFill>
                  <a:schemeClr val="tx1">
                    <a:lumMod val="95000"/>
                    <a:lumOff val="5000"/>
                  </a:schemeClr>
                </a:solidFill>
                <a:latin typeface="Century" panose="02040604050505020304" pitchFamily="18" charset="0"/>
              </a:rPr>
              <a:t>Objective</a:t>
            </a:r>
            <a:endParaRPr lang="en-US" sz="2400" dirty="0">
              <a:solidFill>
                <a:schemeClr val="tx1">
                  <a:lumMod val="95000"/>
                  <a:lumOff val="5000"/>
                </a:schemeClr>
              </a:solidFill>
              <a:latin typeface="Century" panose="02040604050505020304" pitchFamily="18" charset="0"/>
            </a:endParaRPr>
          </a:p>
          <a:p>
            <a:pPr marL="0" indent="0">
              <a:buNone/>
            </a:pPr>
            <a:r>
              <a:rPr lang="en-US" sz="2400" dirty="0" smtClean="0">
                <a:solidFill>
                  <a:schemeClr val="tx1">
                    <a:lumMod val="95000"/>
                    <a:lumOff val="5000"/>
                  </a:schemeClr>
                </a:solidFill>
                <a:latin typeface="Century" panose="02040604050505020304" pitchFamily="18" charset="0"/>
              </a:rPr>
              <a:t>	After </a:t>
            </a:r>
            <a:r>
              <a:rPr lang="en-US" sz="2400" dirty="0">
                <a:solidFill>
                  <a:schemeClr val="tx1">
                    <a:lumMod val="95000"/>
                    <a:lumOff val="5000"/>
                  </a:schemeClr>
                </a:solidFill>
                <a:latin typeface="Century" panose="02040604050505020304" pitchFamily="18" charset="0"/>
              </a:rPr>
              <a:t>performing this activity, you should be able to describe the location of the Philippines with respect to the surrounding landmasses and bodies of water</a:t>
            </a:r>
            <a:r>
              <a:rPr lang="en-US" sz="2400" dirty="0" smtClean="0">
                <a:solidFill>
                  <a:schemeClr val="tx1">
                    <a:lumMod val="95000"/>
                    <a:lumOff val="5000"/>
                  </a:schemeClr>
                </a:solidFill>
                <a:latin typeface="Century" panose="02040604050505020304" pitchFamily="18" charset="0"/>
              </a:rPr>
              <a:t>.</a:t>
            </a:r>
          </a:p>
          <a:p>
            <a:pPr marL="0" indent="0">
              <a:buNone/>
            </a:pPr>
            <a:r>
              <a:rPr lang="en-US" sz="2400" dirty="0">
                <a:solidFill>
                  <a:schemeClr val="tx1">
                    <a:lumMod val="95000"/>
                    <a:lumOff val="5000"/>
                  </a:schemeClr>
                </a:solidFill>
                <a:latin typeface="Century" panose="02040604050505020304" pitchFamily="18" charset="0"/>
              </a:rPr>
              <a:t> </a:t>
            </a:r>
          </a:p>
          <a:p>
            <a:pPr marL="0" indent="0">
              <a:buNone/>
            </a:pPr>
            <a:r>
              <a:rPr lang="en-US" sz="2400" b="1" dirty="0">
                <a:solidFill>
                  <a:schemeClr val="tx1">
                    <a:lumMod val="95000"/>
                    <a:lumOff val="5000"/>
                  </a:schemeClr>
                </a:solidFill>
                <a:latin typeface="Century" panose="02040604050505020304" pitchFamily="18" charset="0"/>
              </a:rPr>
              <a:t>What to use</a:t>
            </a:r>
            <a:endParaRPr lang="en-US" sz="2400" dirty="0">
              <a:solidFill>
                <a:schemeClr val="tx1">
                  <a:lumMod val="95000"/>
                  <a:lumOff val="5000"/>
                </a:schemeClr>
              </a:solidFill>
              <a:latin typeface="Century" panose="02040604050505020304" pitchFamily="18" charset="0"/>
            </a:endParaRPr>
          </a:p>
          <a:p>
            <a:pPr marL="0" indent="0">
              <a:buNone/>
            </a:pPr>
            <a:r>
              <a:rPr lang="en-US" sz="2400" dirty="0" smtClean="0">
                <a:solidFill>
                  <a:schemeClr val="tx1">
                    <a:lumMod val="95000"/>
                    <a:lumOff val="5000"/>
                  </a:schemeClr>
                </a:solidFill>
                <a:latin typeface="Century" panose="02040604050505020304" pitchFamily="18" charset="0"/>
              </a:rPr>
              <a:t>	Globe </a:t>
            </a:r>
            <a:r>
              <a:rPr lang="en-US" sz="2400" dirty="0">
                <a:solidFill>
                  <a:schemeClr val="tx1">
                    <a:lumMod val="95000"/>
                    <a:lumOff val="5000"/>
                  </a:schemeClr>
                </a:solidFill>
                <a:latin typeface="Century" panose="02040604050505020304" pitchFamily="18" charset="0"/>
              </a:rPr>
              <a:t>or world map</a:t>
            </a:r>
          </a:p>
          <a:p>
            <a:pPr marL="0" indent="0">
              <a:buNone/>
            </a:pPr>
            <a:r>
              <a:rPr lang="en-US" sz="2400" dirty="0">
                <a:solidFill>
                  <a:schemeClr val="tx1">
                    <a:lumMod val="95000"/>
                    <a:lumOff val="5000"/>
                  </a:schemeClr>
                </a:solidFill>
                <a:latin typeface="Century" panose="02040604050505020304" pitchFamily="18" charset="0"/>
              </a:rPr>
              <a:t> </a:t>
            </a:r>
          </a:p>
          <a:p>
            <a:pPr marL="0" indent="0">
              <a:buNone/>
            </a:pPr>
            <a:r>
              <a:rPr lang="en-US" sz="2400" b="1" dirty="0">
                <a:solidFill>
                  <a:schemeClr val="tx1">
                    <a:lumMod val="95000"/>
                    <a:lumOff val="5000"/>
                  </a:schemeClr>
                </a:solidFill>
                <a:latin typeface="Century" panose="02040604050505020304" pitchFamily="18" charset="0"/>
              </a:rPr>
              <a:t>What to do</a:t>
            </a:r>
            <a:endParaRPr lang="en-US" sz="2400" dirty="0">
              <a:solidFill>
                <a:schemeClr val="tx1">
                  <a:lumMod val="95000"/>
                  <a:lumOff val="5000"/>
                </a:schemeClr>
              </a:solidFill>
              <a:latin typeface="Century" panose="02040604050505020304" pitchFamily="18" charset="0"/>
            </a:endParaRPr>
          </a:p>
          <a:p>
            <a:pPr marL="0" lvl="0" indent="0">
              <a:buNone/>
            </a:pPr>
            <a:r>
              <a:rPr lang="en-US" sz="2400" dirty="0" smtClean="0">
                <a:solidFill>
                  <a:schemeClr val="tx1">
                    <a:lumMod val="95000"/>
                    <a:lumOff val="5000"/>
                  </a:schemeClr>
                </a:solidFill>
                <a:latin typeface="Century" panose="02040604050505020304" pitchFamily="18" charset="0"/>
              </a:rPr>
              <a:t> 1. Using </a:t>
            </a:r>
            <a:r>
              <a:rPr lang="en-US" sz="2400" dirty="0">
                <a:solidFill>
                  <a:schemeClr val="tx1">
                    <a:lumMod val="95000"/>
                    <a:lumOff val="5000"/>
                  </a:schemeClr>
                </a:solidFill>
                <a:latin typeface="Century" panose="02040604050505020304" pitchFamily="18" charset="0"/>
              </a:rPr>
              <a:t>a globe o a world map as reference, label the blank map below.</a:t>
            </a:r>
          </a:p>
          <a:p>
            <a:pPr marL="0" indent="0">
              <a:buNone/>
            </a:pPr>
            <a:r>
              <a:rPr lang="en-US" sz="2400" dirty="0">
                <a:solidFill>
                  <a:schemeClr val="tx1">
                    <a:lumMod val="95000"/>
                    <a:lumOff val="5000"/>
                  </a:schemeClr>
                </a:solidFill>
                <a:latin typeface="Century" panose="02040604050505020304" pitchFamily="18" charset="0"/>
              </a:rPr>
              <a:t> </a:t>
            </a:r>
          </a:p>
          <a:p>
            <a:pPr marL="0" indent="0">
              <a:buNone/>
            </a:pPr>
            <a:endParaRPr lang="en-US" dirty="0" smtClean="0">
              <a:latin typeface="Century" panose="02040604050505020304" pitchFamily="18" charset="0"/>
            </a:endParaRPr>
          </a:p>
        </p:txBody>
      </p:sp>
    </p:spTree>
    <p:extLst>
      <p:ext uri="{BB962C8B-B14F-4D97-AF65-F5344CB8AC3E}">
        <p14:creationId xmlns:p14="http://schemas.microsoft.com/office/powerpoint/2010/main" val="2407736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anim calcmode="lin" valueType="num">
                                      <p:cBhvr>
                                        <p:cTn id="1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wipe(down)">
                                      <p:cBhvr>
                                        <p:cTn id="18" dur="500"/>
                                        <p:tgtEl>
                                          <p:spTgt spid="5">
                                            <p:txEl>
                                              <p:pRg st="1" end="1"/>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wipe(down)">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 calcmode="lin" valueType="num">
                                      <p:cBhvr additive="base">
                                        <p:cTn id="26"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ipe(down)">
                                      <p:cBhvr>
                                        <p:cTn id="32" dur="500"/>
                                        <p:tgtEl>
                                          <p:spTgt spid="5">
                                            <p:txEl>
                                              <p:pRg st="4" end="4"/>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wipe(down)">
                                      <p:cBhvr>
                                        <p:cTn id="35" dur="500"/>
                                        <p:tgtEl>
                                          <p:spTgt spid="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fade">
                                      <p:cBhvr>
                                        <p:cTn id="40" dur="1000"/>
                                        <p:tgtEl>
                                          <p:spTgt spid="5">
                                            <p:txEl>
                                              <p:pRg st="6" end="6"/>
                                            </p:txEl>
                                          </p:spTgt>
                                        </p:tgtEl>
                                      </p:cBhvr>
                                    </p:animEffect>
                                    <p:anim calcmode="lin" valueType="num">
                                      <p:cBhvr>
                                        <p:cTn id="4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wipe(down)">
                                      <p:cBhvr>
                                        <p:cTn id="4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72" y="313386"/>
            <a:ext cx="9465972" cy="626772"/>
          </a:xfrm>
        </p:spPr>
        <p:txBody>
          <a:bodyPr>
            <a:normAutofit fontScale="90000"/>
          </a:bodyPr>
          <a:lstStyle/>
          <a:p>
            <a:r>
              <a:rPr lang="en-US" sz="2700" b="1" dirty="0">
                <a:ln w="0"/>
                <a:solidFill>
                  <a:srgbClr val="0070C0"/>
                </a:solidFill>
                <a:effectLst>
                  <a:reflection blurRad="6350" stA="53000" endA="300" endPos="35500" dir="5400000" sy="-90000" algn="bl" rotWithShape="0"/>
                </a:effectLst>
                <a:latin typeface="Lucida Handwriting" panose="03010101010101010101" pitchFamily="66" charset="0"/>
              </a:rPr>
              <a:t>Where in the World is the  Philippines? ( Part II)</a:t>
            </a:r>
            <a:r>
              <a:rPr lang="en-US" sz="3200" b="1" dirty="0">
                <a:ln w="0"/>
                <a:solidFill>
                  <a:srgbClr val="0070C0"/>
                </a:solidFill>
                <a:effectLst>
                  <a:reflection blurRad="6350" stA="53000" endA="300" endPos="35500" dir="5400000" sy="-90000" algn="bl" rotWithShape="0"/>
                </a:effectLst>
                <a:latin typeface="Lucida Handwriting" panose="03010101010101010101" pitchFamily="66" charset="0"/>
              </a:rPr>
              <a:t/>
            </a:r>
            <a:br>
              <a:rPr lang="en-US" sz="3200" b="1" dirty="0">
                <a:ln w="0"/>
                <a:solidFill>
                  <a:srgbClr val="0070C0"/>
                </a:solidFill>
                <a:effectLst>
                  <a:reflection blurRad="6350" stA="53000" endA="300" endPos="35500" dir="5400000" sy="-90000" algn="bl" rotWithShape="0"/>
                </a:effectLst>
                <a:latin typeface="Lucida Handwriting" panose="03010101010101010101" pitchFamily="66" charset="0"/>
              </a:rPr>
            </a:br>
            <a:endParaRPr lang="en-US" dirty="0"/>
          </a:p>
        </p:txBody>
      </p:sp>
      <p:sp>
        <p:nvSpPr>
          <p:cNvPr id="3" name="Content Placeholder 2"/>
          <p:cNvSpPr>
            <a:spLocks noGrp="1"/>
          </p:cNvSpPr>
          <p:nvPr>
            <p:ph idx="1"/>
          </p:nvPr>
        </p:nvSpPr>
        <p:spPr>
          <a:xfrm>
            <a:off x="522788" y="1078763"/>
            <a:ext cx="8596668" cy="4639457"/>
          </a:xfrm>
        </p:spPr>
        <p:txBody>
          <a:bodyPr>
            <a:noAutofit/>
          </a:bodyPr>
          <a:lstStyle/>
          <a:p>
            <a:pPr marL="0" lvl="0" indent="0">
              <a:buNone/>
            </a:pPr>
            <a:r>
              <a:rPr lang="en-US" sz="2400" dirty="0" smtClean="0">
                <a:solidFill>
                  <a:schemeClr val="tx1">
                    <a:lumMod val="95000"/>
                    <a:lumOff val="5000"/>
                  </a:schemeClr>
                </a:solidFill>
                <a:latin typeface="Century" panose="02040604050505020304" pitchFamily="18" charset="0"/>
              </a:rPr>
              <a:t>2. </a:t>
            </a:r>
            <a:r>
              <a:rPr lang="en-US" sz="2400" dirty="0">
                <a:solidFill>
                  <a:schemeClr val="tx1">
                    <a:lumMod val="95000"/>
                    <a:lumOff val="5000"/>
                  </a:schemeClr>
                </a:solidFill>
                <a:latin typeface="Century" panose="02040604050505020304" pitchFamily="18" charset="0"/>
              </a:rPr>
              <a:t>You labelled map should include the following:</a:t>
            </a:r>
          </a:p>
          <a:p>
            <a:endParaRPr lang="en-US" sz="2400" dirty="0">
              <a:solidFill>
                <a:schemeClr val="tx1">
                  <a:lumMod val="95000"/>
                  <a:lumOff val="5000"/>
                </a:schemeClr>
              </a:solidFill>
              <a:latin typeface="Century" panose="02040604050505020304" pitchFamily="18" charset="0"/>
            </a:endParaRPr>
          </a:p>
          <a:p>
            <a:pPr marL="0" lvl="0" indent="0">
              <a:buNone/>
            </a:pPr>
            <a:r>
              <a:rPr lang="en-US" sz="2400" dirty="0" smtClean="0">
                <a:solidFill>
                  <a:schemeClr val="tx1">
                    <a:lumMod val="95000"/>
                    <a:lumOff val="5000"/>
                  </a:schemeClr>
                </a:solidFill>
                <a:latin typeface="Century" panose="02040604050505020304" pitchFamily="18" charset="0"/>
              </a:rPr>
              <a:t>	A. Landmasses</a:t>
            </a:r>
            <a:r>
              <a:rPr lang="en-US" sz="2400" dirty="0">
                <a:solidFill>
                  <a:schemeClr val="tx1">
                    <a:lumMod val="95000"/>
                    <a:lumOff val="5000"/>
                  </a:schemeClr>
                </a:solidFill>
                <a:latin typeface="Century" panose="02040604050505020304" pitchFamily="18" charset="0"/>
              </a:rPr>
              <a:t>					B. Bodies of Water</a:t>
            </a:r>
          </a:p>
          <a:p>
            <a:pPr marL="0" indent="0">
              <a:buNone/>
            </a:pPr>
            <a:r>
              <a:rPr lang="en-US" sz="2400" dirty="0" smtClean="0">
                <a:solidFill>
                  <a:schemeClr val="tx1">
                    <a:lumMod val="95000"/>
                    <a:lumOff val="5000"/>
                  </a:schemeClr>
                </a:solidFill>
                <a:latin typeface="Century" panose="02040604050505020304" pitchFamily="18" charset="0"/>
              </a:rPr>
              <a:t>	Philippine </a:t>
            </a:r>
            <a:r>
              <a:rPr lang="en-US" sz="2400" dirty="0">
                <a:solidFill>
                  <a:schemeClr val="tx1">
                    <a:lumMod val="95000"/>
                    <a:lumOff val="5000"/>
                  </a:schemeClr>
                </a:solidFill>
                <a:latin typeface="Century" panose="02040604050505020304" pitchFamily="18" charset="0"/>
              </a:rPr>
              <a:t>archipelago			</a:t>
            </a:r>
            <a:r>
              <a:rPr lang="en-US" sz="2400" dirty="0" smtClean="0">
                <a:solidFill>
                  <a:schemeClr val="tx1">
                    <a:lumMod val="95000"/>
                    <a:lumOff val="5000"/>
                  </a:schemeClr>
                </a:solidFill>
                <a:latin typeface="Century" panose="02040604050505020304" pitchFamily="18" charset="0"/>
              </a:rPr>
              <a:t>     Philippine </a:t>
            </a:r>
            <a:r>
              <a:rPr lang="en-US" sz="2400" dirty="0">
                <a:solidFill>
                  <a:schemeClr val="tx1">
                    <a:lumMod val="95000"/>
                    <a:lumOff val="5000"/>
                  </a:schemeClr>
                </a:solidFill>
                <a:latin typeface="Century" panose="02040604050505020304" pitchFamily="18" charset="0"/>
              </a:rPr>
              <a:t>sea</a:t>
            </a:r>
          </a:p>
          <a:p>
            <a:pPr marL="0" indent="0">
              <a:buNone/>
            </a:pPr>
            <a:r>
              <a:rPr lang="en-US" sz="2400" dirty="0" smtClean="0">
                <a:solidFill>
                  <a:schemeClr val="tx1">
                    <a:lumMod val="95000"/>
                    <a:lumOff val="5000"/>
                  </a:schemeClr>
                </a:solidFill>
                <a:latin typeface="Century" panose="02040604050505020304" pitchFamily="18" charset="0"/>
              </a:rPr>
              <a:t>	Asian </a:t>
            </a:r>
            <a:r>
              <a:rPr lang="en-US" sz="2400" dirty="0">
                <a:solidFill>
                  <a:schemeClr val="tx1">
                    <a:lumMod val="95000"/>
                    <a:lumOff val="5000"/>
                  </a:schemeClr>
                </a:solidFill>
                <a:latin typeface="Century" panose="02040604050505020304" pitchFamily="18" charset="0"/>
              </a:rPr>
              <a:t>continent				</a:t>
            </a:r>
            <a:r>
              <a:rPr lang="en-US" sz="2400" dirty="0" smtClean="0">
                <a:solidFill>
                  <a:schemeClr val="tx1">
                    <a:lumMod val="95000"/>
                    <a:lumOff val="5000"/>
                  </a:schemeClr>
                </a:solidFill>
                <a:latin typeface="Century" panose="02040604050505020304" pitchFamily="18" charset="0"/>
              </a:rPr>
              <a:t>          South </a:t>
            </a:r>
            <a:r>
              <a:rPr lang="en-US" sz="2400" dirty="0">
                <a:solidFill>
                  <a:schemeClr val="tx1">
                    <a:lumMod val="95000"/>
                    <a:lumOff val="5000"/>
                  </a:schemeClr>
                </a:solidFill>
                <a:latin typeface="Century" panose="02040604050505020304" pitchFamily="18" charset="0"/>
              </a:rPr>
              <a:t>China sea</a:t>
            </a:r>
          </a:p>
          <a:p>
            <a:pPr marL="0" indent="0">
              <a:buNone/>
            </a:pPr>
            <a:r>
              <a:rPr lang="en-US" sz="2400" dirty="0" smtClean="0">
                <a:solidFill>
                  <a:schemeClr val="tx1">
                    <a:lumMod val="95000"/>
                    <a:lumOff val="5000"/>
                  </a:schemeClr>
                </a:solidFill>
                <a:latin typeface="Century" panose="02040604050505020304" pitchFamily="18" charset="0"/>
              </a:rPr>
              <a:t>	Malay </a:t>
            </a:r>
            <a:r>
              <a:rPr lang="en-US" sz="2400" dirty="0">
                <a:solidFill>
                  <a:schemeClr val="tx1">
                    <a:lumMod val="95000"/>
                    <a:lumOff val="5000"/>
                  </a:schemeClr>
                </a:solidFill>
                <a:latin typeface="Century" panose="02040604050505020304" pitchFamily="18" charset="0"/>
              </a:rPr>
              <a:t>Peninsula				</a:t>
            </a:r>
            <a:r>
              <a:rPr lang="en-US" sz="2400" dirty="0" smtClean="0">
                <a:solidFill>
                  <a:schemeClr val="tx1">
                    <a:lumMod val="95000"/>
                    <a:lumOff val="5000"/>
                  </a:schemeClr>
                </a:solidFill>
                <a:latin typeface="Century" panose="02040604050505020304" pitchFamily="18" charset="0"/>
              </a:rPr>
              <a:t>     Indian </a:t>
            </a:r>
            <a:r>
              <a:rPr lang="en-US" sz="2400" dirty="0">
                <a:solidFill>
                  <a:schemeClr val="tx1">
                    <a:lumMod val="95000"/>
                    <a:lumOff val="5000"/>
                  </a:schemeClr>
                </a:solidFill>
                <a:latin typeface="Century" panose="02040604050505020304" pitchFamily="18" charset="0"/>
              </a:rPr>
              <a:t>ocean			</a:t>
            </a:r>
          </a:p>
          <a:p>
            <a:pPr marL="0" indent="0">
              <a:buNone/>
            </a:pPr>
            <a:r>
              <a:rPr lang="en-US" sz="2400" dirty="0" smtClean="0">
                <a:solidFill>
                  <a:schemeClr val="tx1">
                    <a:lumMod val="95000"/>
                    <a:lumOff val="5000"/>
                  </a:schemeClr>
                </a:solidFill>
                <a:latin typeface="Century" panose="02040604050505020304" pitchFamily="18" charset="0"/>
              </a:rPr>
              <a:t>	Indonesian </a:t>
            </a:r>
            <a:r>
              <a:rPr lang="en-US" sz="2400" dirty="0">
                <a:solidFill>
                  <a:schemeClr val="tx1">
                    <a:lumMod val="95000"/>
                    <a:lumOff val="5000"/>
                  </a:schemeClr>
                </a:solidFill>
                <a:latin typeface="Century" panose="02040604050505020304" pitchFamily="18" charset="0"/>
              </a:rPr>
              <a:t>archipelago		</a:t>
            </a:r>
            <a:r>
              <a:rPr lang="en-US" sz="2400" dirty="0" smtClean="0">
                <a:solidFill>
                  <a:schemeClr val="tx1">
                    <a:lumMod val="95000"/>
                    <a:lumOff val="5000"/>
                  </a:schemeClr>
                </a:solidFill>
                <a:latin typeface="Century" panose="02040604050505020304" pitchFamily="18" charset="0"/>
              </a:rPr>
              <a:t>     Pacific </a:t>
            </a:r>
            <a:r>
              <a:rPr lang="en-US" sz="2400" dirty="0">
                <a:solidFill>
                  <a:schemeClr val="tx1">
                    <a:lumMod val="95000"/>
                    <a:lumOff val="5000"/>
                  </a:schemeClr>
                </a:solidFill>
                <a:latin typeface="Century" panose="02040604050505020304" pitchFamily="18" charset="0"/>
              </a:rPr>
              <a:t>ocean</a:t>
            </a:r>
          </a:p>
          <a:p>
            <a:pPr marL="0" indent="0">
              <a:buNone/>
            </a:pPr>
            <a:r>
              <a:rPr lang="en-US" sz="2400" dirty="0" smtClean="0">
                <a:solidFill>
                  <a:schemeClr val="tx1">
                    <a:lumMod val="95000"/>
                    <a:lumOff val="5000"/>
                  </a:schemeClr>
                </a:solidFill>
                <a:latin typeface="Century" panose="02040604050505020304" pitchFamily="18" charset="0"/>
              </a:rPr>
              <a:t>	Australian </a:t>
            </a:r>
            <a:r>
              <a:rPr lang="en-US" sz="2400" dirty="0">
                <a:solidFill>
                  <a:schemeClr val="tx1">
                    <a:lumMod val="95000"/>
                    <a:lumOff val="5000"/>
                  </a:schemeClr>
                </a:solidFill>
                <a:latin typeface="Century" panose="02040604050505020304" pitchFamily="18" charset="0"/>
              </a:rPr>
              <a:t>continent</a:t>
            </a:r>
          </a:p>
          <a:p>
            <a:endParaRPr lang="en-US" sz="2400" dirty="0">
              <a:solidFill>
                <a:schemeClr val="tx1">
                  <a:lumMod val="95000"/>
                  <a:lumOff val="5000"/>
                </a:schemeClr>
              </a:solidFill>
              <a:latin typeface="Century" panose="02040604050505020304" pitchFamily="18" charset="0"/>
            </a:endParaRPr>
          </a:p>
          <a:p>
            <a:pPr marL="0" indent="0">
              <a:buNone/>
            </a:pPr>
            <a:endParaRPr lang="en-US" sz="2400" dirty="0">
              <a:solidFill>
                <a:schemeClr val="tx1">
                  <a:lumMod val="95000"/>
                  <a:lumOff val="5000"/>
                </a:schemeClr>
              </a:solidFill>
              <a:latin typeface="Century" panose="02040604050505020304" pitchFamily="18" charset="0"/>
            </a:endParaRPr>
          </a:p>
        </p:txBody>
      </p:sp>
    </p:spTree>
    <p:extLst>
      <p:ext uri="{BB962C8B-B14F-4D97-AF65-F5344CB8AC3E}">
        <p14:creationId xmlns:p14="http://schemas.microsoft.com/office/powerpoint/2010/main" val="150242500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par>
                                <p:cTn id="30" presetID="21" presetClass="entr" presetSubtype="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heel(1)">
                                      <p:cBhvr>
                                        <p:cTn id="32" dur="2000"/>
                                        <p:tgtEl>
                                          <p:spTgt spid="3">
                                            <p:txEl>
                                              <p:pRg st="6" end="6"/>
                                            </p:txEl>
                                          </p:spTgt>
                                        </p:tgtEl>
                                      </p:cBhvr>
                                    </p:animEffect>
                                  </p:childTnLst>
                                </p:cTn>
                              </p:par>
                              <p:par>
                                <p:cTn id="33" presetID="21" presetClass="entr" presetSubtype="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6" y="352022"/>
            <a:ext cx="8887636" cy="510862"/>
          </a:xfrm>
        </p:spPr>
        <p:txBody>
          <a:bodyPr>
            <a:normAutofit fontScale="90000"/>
          </a:bodyPr>
          <a:lstStyle/>
          <a:p>
            <a:r>
              <a:rPr lang="en-US" sz="2800" b="1" dirty="0">
                <a:ln w="0"/>
                <a:solidFill>
                  <a:srgbClr val="0070C0"/>
                </a:solidFill>
                <a:effectLst>
                  <a:reflection blurRad="6350" stA="53000" endA="300" endPos="35500" dir="5400000" sy="-90000" algn="bl" rotWithShape="0"/>
                </a:effectLst>
                <a:latin typeface="Lucida Handwriting" panose="03010101010101010101" pitchFamily="66" charset="0"/>
              </a:rPr>
              <a:t>Where in the World is the  Philippines? ( Part II)</a:t>
            </a:r>
            <a:r>
              <a:rPr lang="en-US" sz="4000" b="1" dirty="0">
                <a:ln w="0"/>
                <a:solidFill>
                  <a:srgbClr val="0070C0"/>
                </a:solidFill>
                <a:effectLst>
                  <a:reflection blurRad="6350" stA="53000" endA="300" endPos="35500" dir="5400000" sy="-90000" algn="bl" rotWithShape="0"/>
                </a:effectLst>
                <a:latin typeface="Lucida Handwriting" panose="03010101010101010101" pitchFamily="66" charset="0"/>
              </a:rPr>
              <a:t/>
            </a:r>
            <a:br>
              <a:rPr lang="en-US" sz="4000" b="1" dirty="0">
                <a:ln w="0"/>
                <a:solidFill>
                  <a:srgbClr val="0070C0"/>
                </a:solidFill>
                <a:effectLst>
                  <a:reflection blurRad="6350" stA="53000" endA="300" endPos="35500" dir="5400000" sy="-90000" algn="bl" rotWithShape="0"/>
                </a:effectLst>
                <a:latin typeface="Lucida Handwriting" panose="03010101010101010101" pitchFamily="66" charset="0"/>
              </a:rPr>
            </a:br>
            <a:endParaRPr lang="en-US" dirty="0"/>
          </a:p>
        </p:txBody>
      </p:sp>
      <p:sp>
        <p:nvSpPr>
          <p:cNvPr id="3" name="Content Placeholder 2"/>
          <p:cNvSpPr>
            <a:spLocks noGrp="1"/>
          </p:cNvSpPr>
          <p:nvPr>
            <p:ph idx="1"/>
          </p:nvPr>
        </p:nvSpPr>
        <p:spPr>
          <a:xfrm>
            <a:off x="677334" y="1220431"/>
            <a:ext cx="8596668" cy="3880773"/>
          </a:xfrm>
        </p:spPr>
        <p:txBody>
          <a:bodyPr>
            <a:noAutofit/>
          </a:bodyPr>
          <a:lstStyle/>
          <a:p>
            <a:pPr marL="0" indent="0">
              <a:buNone/>
            </a:pPr>
            <a:r>
              <a:rPr lang="en-US" sz="2800" dirty="0" smtClean="0">
                <a:solidFill>
                  <a:schemeClr val="tx1">
                    <a:lumMod val="95000"/>
                    <a:lumOff val="5000"/>
                  </a:schemeClr>
                </a:solidFill>
                <a:latin typeface="Century" panose="02040604050505020304" pitchFamily="18" charset="0"/>
              </a:rPr>
              <a:t>Guide Questions</a:t>
            </a:r>
            <a:endParaRPr lang="en-US" sz="2800" dirty="0">
              <a:solidFill>
                <a:schemeClr val="tx1">
                  <a:lumMod val="95000"/>
                  <a:lumOff val="5000"/>
                </a:schemeClr>
              </a:solidFill>
              <a:latin typeface="Century" panose="02040604050505020304" pitchFamily="18" charset="0"/>
            </a:endParaRPr>
          </a:p>
          <a:p>
            <a:pPr marL="0" indent="0">
              <a:buNone/>
            </a:pPr>
            <a:r>
              <a:rPr lang="en-US" sz="2800" dirty="0">
                <a:solidFill>
                  <a:schemeClr val="tx1">
                    <a:lumMod val="95000"/>
                    <a:lumOff val="5000"/>
                  </a:schemeClr>
                </a:solidFill>
                <a:latin typeface="Century" panose="02040604050505020304" pitchFamily="18" charset="0"/>
              </a:rPr>
              <a:t>Q1. Which bodies of water in the list are found to the west of the Philippines?</a:t>
            </a:r>
          </a:p>
          <a:p>
            <a:pPr marL="0" indent="0">
              <a:buNone/>
            </a:pPr>
            <a:r>
              <a:rPr lang="en-US" sz="2800" dirty="0">
                <a:solidFill>
                  <a:schemeClr val="tx1">
                    <a:lumMod val="95000"/>
                    <a:lumOff val="5000"/>
                  </a:schemeClr>
                </a:solidFill>
                <a:latin typeface="Century" panose="02040604050505020304" pitchFamily="18" charset="0"/>
              </a:rPr>
              <a:t> </a:t>
            </a:r>
          </a:p>
          <a:p>
            <a:pPr marL="0" indent="0">
              <a:buNone/>
            </a:pPr>
            <a:r>
              <a:rPr lang="en-US" sz="2800" dirty="0">
                <a:solidFill>
                  <a:schemeClr val="tx1">
                    <a:lumMod val="95000"/>
                    <a:lumOff val="5000"/>
                  </a:schemeClr>
                </a:solidFill>
                <a:latin typeface="Century" panose="02040604050505020304" pitchFamily="18" charset="0"/>
              </a:rPr>
              <a:t>Q2. Which body of water in the list is located to the east of the Philippines?</a:t>
            </a:r>
          </a:p>
          <a:p>
            <a:pPr marL="0" indent="0">
              <a:buNone/>
            </a:pPr>
            <a:r>
              <a:rPr lang="en-US" sz="2800" dirty="0">
                <a:solidFill>
                  <a:schemeClr val="tx1">
                    <a:lumMod val="95000"/>
                    <a:lumOff val="5000"/>
                  </a:schemeClr>
                </a:solidFill>
                <a:latin typeface="Century" panose="02040604050505020304" pitchFamily="18" charset="0"/>
              </a:rPr>
              <a:t> </a:t>
            </a:r>
          </a:p>
          <a:p>
            <a:pPr marL="0" indent="0">
              <a:buNone/>
            </a:pPr>
            <a:r>
              <a:rPr lang="en-US" sz="2800" dirty="0">
                <a:solidFill>
                  <a:schemeClr val="tx1">
                    <a:lumMod val="95000"/>
                    <a:lumOff val="5000"/>
                  </a:schemeClr>
                </a:solidFill>
                <a:latin typeface="Century" panose="02040604050505020304" pitchFamily="18" charset="0"/>
              </a:rPr>
              <a:t>Q3. Which large landmasses is found to the north of the Philippines?</a:t>
            </a:r>
          </a:p>
          <a:p>
            <a:pPr marL="0" indent="0">
              <a:buNone/>
            </a:pPr>
            <a:endParaRPr lang="en-US" sz="2800" dirty="0">
              <a:solidFill>
                <a:schemeClr val="tx1">
                  <a:lumMod val="95000"/>
                  <a:lumOff val="5000"/>
                </a:schemeClr>
              </a:solidFill>
              <a:latin typeface="Century" panose="02040604050505020304" pitchFamily="18" charset="0"/>
            </a:endParaRPr>
          </a:p>
        </p:txBody>
      </p:sp>
    </p:spTree>
    <p:extLst>
      <p:ext uri="{BB962C8B-B14F-4D97-AF65-F5344CB8AC3E}">
        <p14:creationId xmlns:p14="http://schemas.microsoft.com/office/powerpoint/2010/main" val="29203614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wipe(down)">
                                      <p:cBhvr>
                                        <p:cTn id="21" dur="580">
                                          <p:stCondLst>
                                            <p:cond delay="0"/>
                                          </p:stCondLst>
                                        </p:cTn>
                                        <p:tgtEl>
                                          <p:spTgt spid="3">
                                            <p:txEl>
                                              <p:pRg st="1" end="1"/>
                                            </p:txEl>
                                          </p:spTgt>
                                        </p:tgtEl>
                                      </p:cBhvr>
                                    </p:animEffect>
                                    <p:anim calcmode="lin" valueType="num">
                                      <p:cBhvr>
                                        <p:cTn id="2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3">
                                            <p:txEl>
                                              <p:pRg st="1" end="1"/>
                                            </p:txEl>
                                          </p:spTgt>
                                        </p:tgtEl>
                                      </p:cBhvr>
                                      <p:to x="100000" y="60000"/>
                                    </p:animScale>
                                    <p:animScale>
                                      <p:cBhvr>
                                        <p:cTn id="28" dur="166" decel="50000">
                                          <p:stCondLst>
                                            <p:cond delay="676"/>
                                          </p:stCondLst>
                                        </p:cTn>
                                        <p:tgtEl>
                                          <p:spTgt spid="3">
                                            <p:txEl>
                                              <p:pRg st="1" end="1"/>
                                            </p:txEl>
                                          </p:spTgt>
                                        </p:tgtEl>
                                      </p:cBhvr>
                                      <p:to x="100000" y="100000"/>
                                    </p:animScale>
                                    <p:animScale>
                                      <p:cBhvr>
                                        <p:cTn id="29" dur="26">
                                          <p:stCondLst>
                                            <p:cond delay="1312"/>
                                          </p:stCondLst>
                                        </p:cTn>
                                        <p:tgtEl>
                                          <p:spTgt spid="3">
                                            <p:txEl>
                                              <p:pRg st="1" end="1"/>
                                            </p:txEl>
                                          </p:spTgt>
                                        </p:tgtEl>
                                      </p:cBhvr>
                                      <p:to x="100000" y="80000"/>
                                    </p:animScale>
                                    <p:animScale>
                                      <p:cBhvr>
                                        <p:cTn id="30" dur="166" decel="50000">
                                          <p:stCondLst>
                                            <p:cond delay="1338"/>
                                          </p:stCondLst>
                                        </p:cTn>
                                        <p:tgtEl>
                                          <p:spTgt spid="3">
                                            <p:txEl>
                                              <p:pRg st="1" end="1"/>
                                            </p:txEl>
                                          </p:spTgt>
                                        </p:tgtEl>
                                      </p:cBhvr>
                                      <p:to x="100000" y="100000"/>
                                    </p:animScale>
                                    <p:animScale>
                                      <p:cBhvr>
                                        <p:cTn id="31" dur="26">
                                          <p:stCondLst>
                                            <p:cond delay="1642"/>
                                          </p:stCondLst>
                                        </p:cTn>
                                        <p:tgtEl>
                                          <p:spTgt spid="3">
                                            <p:txEl>
                                              <p:pRg st="1" end="1"/>
                                            </p:txEl>
                                          </p:spTgt>
                                        </p:tgtEl>
                                      </p:cBhvr>
                                      <p:to x="100000" y="90000"/>
                                    </p:animScale>
                                    <p:animScale>
                                      <p:cBhvr>
                                        <p:cTn id="32" dur="166" decel="50000">
                                          <p:stCondLst>
                                            <p:cond delay="1668"/>
                                          </p:stCondLst>
                                        </p:cTn>
                                        <p:tgtEl>
                                          <p:spTgt spid="3">
                                            <p:txEl>
                                              <p:pRg st="1" end="1"/>
                                            </p:txEl>
                                          </p:spTgt>
                                        </p:tgtEl>
                                      </p:cBhvr>
                                      <p:to x="100000" y="100000"/>
                                    </p:animScale>
                                    <p:animScale>
                                      <p:cBhvr>
                                        <p:cTn id="33" dur="26">
                                          <p:stCondLst>
                                            <p:cond delay="1808"/>
                                          </p:stCondLst>
                                        </p:cTn>
                                        <p:tgtEl>
                                          <p:spTgt spid="3">
                                            <p:txEl>
                                              <p:pRg st="1" end="1"/>
                                            </p:txEl>
                                          </p:spTgt>
                                        </p:tgtEl>
                                      </p:cBhvr>
                                      <p:to x="100000" y="95000"/>
                                    </p:animScale>
                                    <p:animScale>
                                      <p:cBhvr>
                                        <p:cTn id="34" dur="166" decel="50000">
                                          <p:stCondLst>
                                            <p:cond delay="1834"/>
                                          </p:stCondLst>
                                        </p:cTn>
                                        <p:tgtEl>
                                          <p:spTgt spid="3">
                                            <p:txEl>
                                              <p:pRg st="1" end="1"/>
                                            </p:txEl>
                                          </p:spTgt>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ipe(down)">
                                      <p:cBhvr>
                                        <p:cTn id="39" dur="580">
                                          <p:stCondLst>
                                            <p:cond delay="0"/>
                                          </p:stCondLst>
                                        </p:cTn>
                                        <p:tgtEl>
                                          <p:spTgt spid="3">
                                            <p:txEl>
                                              <p:pRg st="3" end="3"/>
                                            </p:txEl>
                                          </p:spTgt>
                                        </p:tgtEl>
                                      </p:cBhvr>
                                    </p:animEffect>
                                    <p:anim calcmode="lin" valueType="num">
                                      <p:cBhvr>
                                        <p:cTn id="4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3" end="3"/>
                                            </p:txEl>
                                          </p:spTgt>
                                        </p:tgtEl>
                                      </p:cBhvr>
                                      <p:to x="100000" y="60000"/>
                                    </p:animScale>
                                    <p:animScale>
                                      <p:cBhvr>
                                        <p:cTn id="46" dur="166" decel="50000">
                                          <p:stCondLst>
                                            <p:cond delay="676"/>
                                          </p:stCondLst>
                                        </p:cTn>
                                        <p:tgtEl>
                                          <p:spTgt spid="3">
                                            <p:txEl>
                                              <p:pRg st="3" end="3"/>
                                            </p:txEl>
                                          </p:spTgt>
                                        </p:tgtEl>
                                      </p:cBhvr>
                                      <p:to x="100000" y="100000"/>
                                    </p:animScale>
                                    <p:animScale>
                                      <p:cBhvr>
                                        <p:cTn id="47" dur="26">
                                          <p:stCondLst>
                                            <p:cond delay="1312"/>
                                          </p:stCondLst>
                                        </p:cTn>
                                        <p:tgtEl>
                                          <p:spTgt spid="3">
                                            <p:txEl>
                                              <p:pRg st="3" end="3"/>
                                            </p:txEl>
                                          </p:spTgt>
                                        </p:tgtEl>
                                      </p:cBhvr>
                                      <p:to x="100000" y="80000"/>
                                    </p:animScale>
                                    <p:animScale>
                                      <p:cBhvr>
                                        <p:cTn id="48" dur="166" decel="50000">
                                          <p:stCondLst>
                                            <p:cond delay="1338"/>
                                          </p:stCondLst>
                                        </p:cTn>
                                        <p:tgtEl>
                                          <p:spTgt spid="3">
                                            <p:txEl>
                                              <p:pRg st="3" end="3"/>
                                            </p:txEl>
                                          </p:spTgt>
                                        </p:tgtEl>
                                      </p:cBhvr>
                                      <p:to x="100000" y="100000"/>
                                    </p:animScale>
                                    <p:animScale>
                                      <p:cBhvr>
                                        <p:cTn id="49" dur="26">
                                          <p:stCondLst>
                                            <p:cond delay="1642"/>
                                          </p:stCondLst>
                                        </p:cTn>
                                        <p:tgtEl>
                                          <p:spTgt spid="3">
                                            <p:txEl>
                                              <p:pRg st="3" end="3"/>
                                            </p:txEl>
                                          </p:spTgt>
                                        </p:tgtEl>
                                      </p:cBhvr>
                                      <p:to x="100000" y="90000"/>
                                    </p:animScale>
                                    <p:animScale>
                                      <p:cBhvr>
                                        <p:cTn id="50" dur="166" decel="50000">
                                          <p:stCondLst>
                                            <p:cond delay="1668"/>
                                          </p:stCondLst>
                                        </p:cTn>
                                        <p:tgtEl>
                                          <p:spTgt spid="3">
                                            <p:txEl>
                                              <p:pRg st="3" end="3"/>
                                            </p:txEl>
                                          </p:spTgt>
                                        </p:tgtEl>
                                      </p:cBhvr>
                                      <p:to x="100000" y="100000"/>
                                    </p:animScale>
                                    <p:animScale>
                                      <p:cBhvr>
                                        <p:cTn id="51" dur="26">
                                          <p:stCondLst>
                                            <p:cond delay="1808"/>
                                          </p:stCondLst>
                                        </p:cTn>
                                        <p:tgtEl>
                                          <p:spTgt spid="3">
                                            <p:txEl>
                                              <p:pRg st="3" end="3"/>
                                            </p:txEl>
                                          </p:spTgt>
                                        </p:tgtEl>
                                      </p:cBhvr>
                                      <p:to x="100000" y="95000"/>
                                    </p:animScale>
                                    <p:animScale>
                                      <p:cBhvr>
                                        <p:cTn id="52" dur="166" decel="50000">
                                          <p:stCondLst>
                                            <p:cond delay="1834"/>
                                          </p:stCondLst>
                                        </p:cTn>
                                        <p:tgtEl>
                                          <p:spTgt spid="3">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nodeType="click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animEffect transition="in" filter="wipe(down)">
                                      <p:cBhvr>
                                        <p:cTn id="73" dur="580">
                                          <p:stCondLst>
                                            <p:cond delay="0"/>
                                          </p:stCondLst>
                                        </p:cTn>
                                        <p:tgtEl>
                                          <p:spTgt spid="3">
                                            <p:txEl>
                                              <p:pRg st="5" end="5"/>
                                            </p:txEl>
                                          </p:spTgt>
                                        </p:tgtEl>
                                      </p:cBhvr>
                                    </p:animEffect>
                                    <p:anim calcmode="lin" valueType="num">
                                      <p:cBhvr>
                                        <p:cTn id="7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5" end="5"/>
                                            </p:txEl>
                                          </p:spTgt>
                                        </p:tgtEl>
                                      </p:cBhvr>
                                      <p:to x="100000" y="60000"/>
                                    </p:animScale>
                                    <p:animScale>
                                      <p:cBhvr>
                                        <p:cTn id="80" dur="166" decel="50000">
                                          <p:stCondLst>
                                            <p:cond delay="676"/>
                                          </p:stCondLst>
                                        </p:cTn>
                                        <p:tgtEl>
                                          <p:spTgt spid="3">
                                            <p:txEl>
                                              <p:pRg st="5" end="5"/>
                                            </p:txEl>
                                          </p:spTgt>
                                        </p:tgtEl>
                                      </p:cBhvr>
                                      <p:to x="100000" y="100000"/>
                                    </p:animScale>
                                    <p:animScale>
                                      <p:cBhvr>
                                        <p:cTn id="81" dur="26">
                                          <p:stCondLst>
                                            <p:cond delay="1312"/>
                                          </p:stCondLst>
                                        </p:cTn>
                                        <p:tgtEl>
                                          <p:spTgt spid="3">
                                            <p:txEl>
                                              <p:pRg st="5" end="5"/>
                                            </p:txEl>
                                          </p:spTgt>
                                        </p:tgtEl>
                                      </p:cBhvr>
                                      <p:to x="100000" y="80000"/>
                                    </p:animScale>
                                    <p:animScale>
                                      <p:cBhvr>
                                        <p:cTn id="82" dur="166" decel="50000">
                                          <p:stCondLst>
                                            <p:cond delay="1338"/>
                                          </p:stCondLst>
                                        </p:cTn>
                                        <p:tgtEl>
                                          <p:spTgt spid="3">
                                            <p:txEl>
                                              <p:pRg st="5" end="5"/>
                                            </p:txEl>
                                          </p:spTgt>
                                        </p:tgtEl>
                                      </p:cBhvr>
                                      <p:to x="100000" y="100000"/>
                                    </p:animScale>
                                    <p:animScale>
                                      <p:cBhvr>
                                        <p:cTn id="83" dur="26">
                                          <p:stCondLst>
                                            <p:cond delay="1642"/>
                                          </p:stCondLst>
                                        </p:cTn>
                                        <p:tgtEl>
                                          <p:spTgt spid="3">
                                            <p:txEl>
                                              <p:pRg st="5" end="5"/>
                                            </p:txEl>
                                          </p:spTgt>
                                        </p:tgtEl>
                                      </p:cBhvr>
                                      <p:to x="100000" y="90000"/>
                                    </p:animScale>
                                    <p:animScale>
                                      <p:cBhvr>
                                        <p:cTn id="84" dur="166" decel="50000">
                                          <p:stCondLst>
                                            <p:cond delay="1668"/>
                                          </p:stCondLst>
                                        </p:cTn>
                                        <p:tgtEl>
                                          <p:spTgt spid="3">
                                            <p:txEl>
                                              <p:pRg st="5" end="5"/>
                                            </p:txEl>
                                          </p:spTgt>
                                        </p:tgtEl>
                                      </p:cBhvr>
                                      <p:to x="100000" y="100000"/>
                                    </p:animScale>
                                    <p:animScale>
                                      <p:cBhvr>
                                        <p:cTn id="85" dur="26">
                                          <p:stCondLst>
                                            <p:cond delay="1808"/>
                                          </p:stCondLst>
                                        </p:cTn>
                                        <p:tgtEl>
                                          <p:spTgt spid="3">
                                            <p:txEl>
                                              <p:pRg st="5" end="5"/>
                                            </p:txEl>
                                          </p:spTgt>
                                        </p:tgtEl>
                                      </p:cBhvr>
                                      <p:to x="100000" y="95000"/>
                                    </p:animScale>
                                    <p:animScale>
                                      <p:cBhvr>
                                        <p:cTn id="86"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6" y="539312"/>
            <a:ext cx="9016425" cy="716924"/>
          </a:xfrm>
        </p:spPr>
        <p:txBody>
          <a:bodyPr>
            <a:noAutofit/>
          </a:bodyPr>
          <a:lstStyle/>
          <a:p>
            <a:r>
              <a:rPr lang="en-US" sz="2400" b="1" dirty="0">
                <a:ln w="0"/>
                <a:solidFill>
                  <a:srgbClr val="0070C0"/>
                </a:solidFill>
                <a:effectLst>
                  <a:reflection blurRad="6350" stA="53000" endA="300" endPos="35500" dir="5400000" sy="-90000" algn="bl" rotWithShape="0"/>
                </a:effectLst>
                <a:latin typeface="Lucida Handwriting" panose="03010101010101010101" pitchFamily="66" charset="0"/>
              </a:rPr>
              <a:t>Where in the World is the  Philippines? ( Part II)</a:t>
            </a:r>
            <a:br>
              <a:rPr lang="en-US" sz="2400" b="1" dirty="0">
                <a:ln w="0"/>
                <a:solidFill>
                  <a:srgbClr val="0070C0"/>
                </a:solidFill>
                <a:effectLst>
                  <a:reflection blurRad="6350" stA="53000" endA="300" endPos="35500" dir="5400000" sy="-90000" algn="bl" rotWithShape="0"/>
                </a:effectLst>
                <a:latin typeface="Lucida Handwriting" panose="03010101010101010101" pitchFamily="66" charset="0"/>
              </a:rPr>
            </a:br>
            <a:endParaRPr lang="en-US" sz="2400" dirty="0"/>
          </a:p>
        </p:txBody>
      </p:sp>
      <p:pic>
        <p:nvPicPr>
          <p:cNvPr id="4" name="Content Placeholder 3" descr="DepEd Science 7 Learner's Module (Part 2)"/>
          <p:cNvPicPr>
            <a:picLocks noGrp="1"/>
          </p:cNvPicPr>
          <p:nvPr>
            <p:ph idx="1"/>
          </p:nvPr>
        </p:nvPicPr>
        <p:blipFill>
          <a:blip r:embed="rId2"/>
          <a:srcRect l="15565" t="24372" r="11753" b="22846"/>
          <a:stretch>
            <a:fillRect/>
          </a:stretch>
        </p:blipFill>
        <p:spPr bwMode="auto">
          <a:xfrm>
            <a:off x="837126" y="2160588"/>
            <a:ext cx="8436875" cy="4137181"/>
          </a:xfrm>
          <a:prstGeom prst="rect">
            <a:avLst/>
          </a:prstGeom>
          <a:noFill/>
          <a:ln w="9525">
            <a:noFill/>
            <a:miter lim="800000"/>
            <a:headEnd/>
            <a:tailEnd/>
          </a:ln>
        </p:spPr>
      </p:pic>
      <p:sp>
        <p:nvSpPr>
          <p:cNvPr id="5" name="TextBox 4"/>
          <p:cNvSpPr txBox="1"/>
          <p:nvPr/>
        </p:nvSpPr>
        <p:spPr>
          <a:xfrm>
            <a:off x="837126" y="1403798"/>
            <a:ext cx="8436875" cy="461665"/>
          </a:xfrm>
          <a:prstGeom prst="rect">
            <a:avLst/>
          </a:prstGeom>
          <a:noFill/>
        </p:spPr>
        <p:txBody>
          <a:bodyPr wrap="square" rtlCol="0">
            <a:spAutoFit/>
          </a:bodyPr>
          <a:lstStyle/>
          <a:p>
            <a:r>
              <a:rPr lang="en-US" sz="2400" dirty="0" smtClean="0"/>
              <a:t>3. Be </a:t>
            </a:r>
            <a:r>
              <a:rPr lang="en-US" sz="2400" dirty="0"/>
              <a:t>ready to show the map with your </a:t>
            </a:r>
            <a:r>
              <a:rPr lang="en-US" sz="2400" dirty="0" smtClean="0"/>
              <a:t>labels.</a:t>
            </a:r>
            <a:endParaRPr lang="en-US" sz="2400" dirty="0"/>
          </a:p>
        </p:txBody>
      </p:sp>
    </p:spTree>
    <p:extLst>
      <p:ext uri="{BB962C8B-B14F-4D97-AF65-F5344CB8AC3E}">
        <p14:creationId xmlns:p14="http://schemas.microsoft.com/office/powerpoint/2010/main" val="28283587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anim calcmode="lin" valueType="num">
                                      <p:cBhvr>
                                        <p:cTn id="20" dur="2000" fill="hold"/>
                                        <p:tgtEl>
                                          <p:spTgt spid="4"/>
                                        </p:tgtEl>
                                        <p:attrNameLst>
                                          <p:attrName>ppt_w</p:attrName>
                                        </p:attrNameLst>
                                      </p:cBhvr>
                                      <p:tavLst>
                                        <p:tav tm="0" fmla="#ppt_w*sin(2.5*pi*$)">
                                          <p:val>
                                            <p:fltVal val="0"/>
                                          </p:val>
                                        </p:tav>
                                        <p:tav tm="100000">
                                          <p:val>
                                            <p:fltVal val="1"/>
                                          </p:val>
                                        </p:tav>
                                      </p:tavLst>
                                    </p:anim>
                                    <p:anim calcmode="lin" valueType="num">
                                      <p:cBhvr>
                                        <p:cTn id="21"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219</TotalTime>
  <Words>444</Words>
  <Application>Microsoft Office PowerPoint</Application>
  <PresentationFormat>Widescreen</PresentationFormat>
  <Paragraphs>76</Paragraphs>
  <Slides>16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Algerian</vt:lpstr>
      <vt:lpstr>Arial</vt:lpstr>
      <vt:lpstr>Arial Black</vt:lpstr>
      <vt:lpstr>Britannic Bold</vt:lpstr>
      <vt:lpstr>Century</vt:lpstr>
      <vt:lpstr>Forte</vt:lpstr>
      <vt:lpstr>Lucida Handwriting</vt:lpstr>
      <vt:lpstr>Times New Roman</vt:lpstr>
      <vt:lpstr>Trebuchet MS</vt:lpstr>
      <vt:lpstr>Vijaya</vt:lpstr>
      <vt:lpstr>Wingdings 3</vt:lpstr>
      <vt:lpstr>Facet</vt:lpstr>
      <vt:lpstr>Landmasses and  Bodies of Water</vt:lpstr>
      <vt:lpstr>Learning Objectives </vt:lpstr>
      <vt:lpstr>ATTENTION!</vt:lpstr>
      <vt:lpstr>Words to ponder</vt:lpstr>
      <vt:lpstr>Activity No. 2</vt:lpstr>
      <vt:lpstr>Where in the World is the  Philippines? ( Part II) </vt:lpstr>
      <vt:lpstr>Where in the World is the  Philippines? ( Part II) </vt:lpstr>
      <vt:lpstr>Where in the World is the  Philippines? ( Part II) </vt:lpstr>
      <vt:lpstr>Where in the World is the  Philippines? ( Part II) </vt:lpstr>
      <vt:lpstr>Rubrics</vt:lpstr>
      <vt:lpstr>PowerPoint Presentation</vt:lpstr>
      <vt:lpstr>After performing the activity, can you now describe the location of the Philippines in the world?</vt:lpstr>
      <vt:lpstr>PowerPoint Presentation</vt:lpstr>
      <vt:lpstr>Assignment </vt:lpstr>
      <vt:lpstr>Reference:</vt:lpstr>
      <vt:lpstr>Thank you for Listening!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Landmasses and  Bodies of Water</dc:title>
  <dc:creator>acer</dc:creator>
  <cp:lastModifiedBy>acer</cp:lastModifiedBy>
  <cp:revision>31</cp:revision>
  <dcterms:created xsi:type="dcterms:W3CDTF">2016-02-01T11:31:01Z</dcterms:created>
  <dcterms:modified xsi:type="dcterms:W3CDTF">2016-02-02T14:59:40Z</dcterms:modified>
</cp:coreProperties>
</file>